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551" r:id="rId4"/>
  </p:sldMasterIdLst>
  <p:notesMasterIdLst>
    <p:notesMasterId r:id="rId36"/>
  </p:notesMasterIdLst>
  <p:handoutMasterIdLst>
    <p:handoutMasterId r:id="rId37"/>
  </p:handoutMasterIdLst>
  <p:sldIdLst>
    <p:sldId id="256" r:id="rId5"/>
    <p:sldId id="1787" r:id="rId6"/>
    <p:sldId id="1778" r:id="rId7"/>
    <p:sldId id="1797" r:id="rId8"/>
    <p:sldId id="1800" r:id="rId9"/>
    <p:sldId id="1752" r:id="rId10"/>
    <p:sldId id="1753" r:id="rId11"/>
    <p:sldId id="1803" r:id="rId12"/>
    <p:sldId id="1804" r:id="rId13"/>
    <p:sldId id="1806" r:id="rId14"/>
    <p:sldId id="1807" r:id="rId15"/>
    <p:sldId id="1808" r:id="rId16"/>
    <p:sldId id="1809" r:id="rId17"/>
    <p:sldId id="1761" r:id="rId18"/>
    <p:sldId id="1784" r:id="rId19"/>
    <p:sldId id="1811" r:id="rId20"/>
    <p:sldId id="1812" r:id="rId21"/>
    <p:sldId id="1823" r:id="rId22"/>
    <p:sldId id="1798" r:id="rId23"/>
    <p:sldId id="1813" r:id="rId24"/>
    <p:sldId id="1814" r:id="rId25"/>
    <p:sldId id="1815" r:id="rId26"/>
    <p:sldId id="1816" r:id="rId27"/>
    <p:sldId id="1817" r:id="rId28"/>
    <p:sldId id="1819" r:id="rId29"/>
    <p:sldId id="1820" r:id="rId30"/>
    <p:sldId id="1821" r:id="rId31"/>
    <p:sldId id="1769" r:id="rId32"/>
    <p:sldId id="1822" r:id="rId33"/>
    <p:sldId id="1824" r:id="rId34"/>
    <p:sldId id="1767" r:id="rId3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556A"/>
    <a:srgbClr val="243A5E"/>
    <a:srgbClr val="000000"/>
    <a:srgbClr val="4BCBEE"/>
    <a:srgbClr val="1392B4"/>
    <a:srgbClr val="59B4D9"/>
    <a:srgbClr val="EBEBEB"/>
    <a:srgbClr val="FFFFFF"/>
    <a:srgbClr val="FFF100"/>
    <a:srgbClr val="75757A"/>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8649B6-D22A-4987-A5B6-6F0C8BB36FB1}" v="5" dt="2022-02-23T23:29:59.1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4" autoAdjust="0"/>
    <p:restoredTop sz="77206" autoAdjust="0"/>
  </p:normalViewPr>
  <p:slideViewPr>
    <p:cSldViewPr snapToGrid="0">
      <p:cViewPr varScale="1">
        <p:scale>
          <a:sx n="52" d="100"/>
          <a:sy n="52" d="100"/>
        </p:scale>
        <p:origin x="1204" y="4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 Moring" userId="d63e1979-4170-492a-9b10-98f39b9268fa" providerId="ADAL" clId="{7F8649B6-D22A-4987-A5B6-6F0C8BB36FB1}"/>
    <pc:docChg chg="custSel addSld delSld modSld">
      <pc:chgData name="Brian Moring" userId="d63e1979-4170-492a-9b10-98f39b9268fa" providerId="ADAL" clId="{7F8649B6-D22A-4987-A5B6-6F0C8BB36FB1}" dt="2022-02-23T23:29:59.081" v="44"/>
      <pc:docMkLst>
        <pc:docMk/>
      </pc:docMkLst>
      <pc:sldChg chg="modSp mod">
        <pc:chgData name="Brian Moring" userId="d63e1979-4170-492a-9b10-98f39b9268fa" providerId="ADAL" clId="{7F8649B6-D22A-4987-A5B6-6F0C8BB36FB1}" dt="2022-02-23T22:48:52.687" v="39" actId="20577"/>
        <pc:sldMkLst>
          <pc:docMk/>
          <pc:sldMk cId="3418600281" sldId="1765"/>
        </pc:sldMkLst>
        <pc:spChg chg="mod">
          <ac:chgData name="Brian Moring" userId="d63e1979-4170-492a-9b10-98f39b9268fa" providerId="ADAL" clId="{7F8649B6-D22A-4987-A5B6-6F0C8BB36FB1}" dt="2022-02-23T22:48:52.687" v="39" actId="20577"/>
          <ac:spMkLst>
            <pc:docMk/>
            <pc:sldMk cId="3418600281" sldId="1765"/>
            <ac:spMk id="15" creationId="{7AFD9358-0F0F-DD41-8430-DD40142A3348}"/>
          </ac:spMkLst>
        </pc:spChg>
      </pc:sldChg>
      <pc:sldChg chg="addSp delSp modSp mod">
        <pc:chgData name="Brian Moring" userId="d63e1979-4170-492a-9b10-98f39b9268fa" providerId="ADAL" clId="{7F8649B6-D22A-4987-A5B6-6F0C8BB36FB1}" dt="2022-02-23T22:49:04.396" v="41" actId="478"/>
        <pc:sldMkLst>
          <pc:docMk/>
          <pc:sldMk cId="187072463" sldId="1767"/>
        </pc:sldMkLst>
        <pc:spChg chg="add del mod">
          <ac:chgData name="Brian Moring" userId="d63e1979-4170-492a-9b10-98f39b9268fa" providerId="ADAL" clId="{7F8649B6-D22A-4987-A5B6-6F0C8BB36FB1}" dt="2022-02-23T22:49:04.396" v="41" actId="478"/>
          <ac:spMkLst>
            <pc:docMk/>
            <pc:sldMk cId="187072463" sldId="1767"/>
            <ac:spMk id="3" creationId="{3FC4225D-3507-4258-8944-7FFBBA9B2D89}"/>
          </ac:spMkLst>
        </pc:spChg>
        <pc:spChg chg="del">
          <ac:chgData name="Brian Moring" userId="d63e1979-4170-492a-9b10-98f39b9268fa" providerId="ADAL" clId="{7F8649B6-D22A-4987-A5B6-6F0C8BB36FB1}" dt="2022-02-23T22:49:02.524" v="40" actId="478"/>
          <ac:spMkLst>
            <pc:docMk/>
            <pc:sldMk cId="187072463" sldId="1767"/>
            <ac:spMk id="4" creationId="{09A5BF69-328B-4C46-AA23-C080DDB080EB}"/>
          </ac:spMkLst>
        </pc:spChg>
      </pc:sldChg>
      <pc:sldChg chg="addSp delSp modSp mod modClrScheme chgLayout">
        <pc:chgData name="Brian Moring" userId="d63e1979-4170-492a-9b10-98f39b9268fa" providerId="ADAL" clId="{7F8649B6-D22A-4987-A5B6-6F0C8BB36FB1}" dt="2022-02-23T22:40:48.814" v="19" actId="20577"/>
        <pc:sldMkLst>
          <pc:docMk/>
          <pc:sldMk cId="285487986" sldId="1797"/>
        </pc:sldMkLst>
        <pc:spChg chg="add del mod ord">
          <ac:chgData name="Brian Moring" userId="d63e1979-4170-492a-9b10-98f39b9268fa" providerId="ADAL" clId="{7F8649B6-D22A-4987-A5B6-6F0C8BB36FB1}" dt="2022-02-23T22:39:40.343" v="1" actId="478"/>
          <ac:spMkLst>
            <pc:docMk/>
            <pc:sldMk cId="285487986" sldId="1797"/>
            <ac:spMk id="2" creationId="{B3EDB39A-630E-47FB-BC8B-03082FDE28D6}"/>
          </ac:spMkLst>
        </pc:spChg>
        <pc:spChg chg="mod">
          <ac:chgData name="Brian Moring" userId="d63e1979-4170-492a-9b10-98f39b9268fa" providerId="ADAL" clId="{7F8649B6-D22A-4987-A5B6-6F0C8BB36FB1}" dt="2022-02-23T22:39:45.051" v="2" actId="208"/>
          <ac:spMkLst>
            <pc:docMk/>
            <pc:sldMk cId="285487986" sldId="1797"/>
            <ac:spMk id="4" creationId="{82B19093-6FE5-461E-A092-AB2B280E67F2}"/>
          </ac:spMkLst>
        </pc:spChg>
        <pc:spChg chg="mod ord">
          <ac:chgData name="Brian Moring" userId="d63e1979-4170-492a-9b10-98f39b9268fa" providerId="ADAL" clId="{7F8649B6-D22A-4987-A5B6-6F0C8BB36FB1}" dt="2022-02-23T22:40:48.814" v="19" actId="20577"/>
          <ac:spMkLst>
            <pc:docMk/>
            <pc:sldMk cId="285487986" sldId="1797"/>
            <ac:spMk id="5" creationId="{007C2C26-EFD2-E847-AEA7-5CEF245E0904}"/>
          </ac:spMkLst>
        </pc:spChg>
      </pc:sldChg>
      <pc:sldChg chg="addSp delSp modSp mod modClrScheme chgLayout">
        <pc:chgData name="Brian Moring" userId="d63e1979-4170-492a-9b10-98f39b9268fa" providerId="ADAL" clId="{7F8649B6-D22A-4987-A5B6-6F0C8BB36FB1}" dt="2022-02-23T22:47:14.297" v="24" actId="208"/>
        <pc:sldMkLst>
          <pc:docMk/>
          <pc:sldMk cId="1891246524" sldId="1798"/>
        </pc:sldMkLst>
        <pc:spChg chg="add del mod ord">
          <ac:chgData name="Brian Moring" userId="d63e1979-4170-492a-9b10-98f39b9268fa" providerId="ADAL" clId="{7F8649B6-D22A-4987-A5B6-6F0C8BB36FB1}" dt="2022-02-23T22:47:11.522" v="23" actId="478"/>
          <ac:spMkLst>
            <pc:docMk/>
            <pc:sldMk cId="1891246524" sldId="1798"/>
            <ac:spMk id="2" creationId="{3AFDCDB2-520D-4D00-B95F-EB9A50C96808}"/>
          </ac:spMkLst>
        </pc:spChg>
        <pc:spChg chg="mod ord">
          <ac:chgData name="Brian Moring" userId="d63e1979-4170-492a-9b10-98f39b9268fa" providerId="ADAL" clId="{7F8649B6-D22A-4987-A5B6-6F0C8BB36FB1}" dt="2022-02-23T22:47:09.580" v="22" actId="700"/>
          <ac:spMkLst>
            <pc:docMk/>
            <pc:sldMk cId="1891246524" sldId="1798"/>
            <ac:spMk id="5" creationId="{007C2C26-EFD2-E847-AEA7-5CEF245E0904}"/>
          </ac:spMkLst>
        </pc:spChg>
        <pc:spChg chg="mod">
          <ac:chgData name="Brian Moring" userId="d63e1979-4170-492a-9b10-98f39b9268fa" providerId="ADAL" clId="{7F8649B6-D22A-4987-A5B6-6F0C8BB36FB1}" dt="2022-02-23T22:47:14.297" v="24" actId="208"/>
          <ac:spMkLst>
            <pc:docMk/>
            <pc:sldMk cId="1891246524" sldId="1798"/>
            <ac:spMk id="8" creationId="{300AB09D-D72B-4D6D-AB7E-6E718D38B197}"/>
          </ac:spMkLst>
        </pc:spChg>
      </pc:sldChg>
      <pc:sldChg chg="del">
        <pc:chgData name="Brian Moring" userId="d63e1979-4170-492a-9b10-98f39b9268fa" providerId="ADAL" clId="{7F8649B6-D22A-4987-A5B6-6F0C8BB36FB1}" dt="2022-02-23T22:50:07.877" v="42" actId="47"/>
        <pc:sldMkLst>
          <pc:docMk/>
          <pc:sldMk cId="2967808340" sldId="1805"/>
        </pc:sldMkLst>
      </pc:sldChg>
      <pc:sldChg chg="del">
        <pc:chgData name="Brian Moring" userId="d63e1979-4170-492a-9b10-98f39b9268fa" providerId="ADAL" clId="{7F8649B6-D22A-4987-A5B6-6F0C8BB36FB1}" dt="2022-02-23T22:50:35.317" v="43" actId="47"/>
        <pc:sldMkLst>
          <pc:docMk/>
          <pc:sldMk cId="3835323993" sldId="1810"/>
        </pc:sldMkLst>
      </pc:sldChg>
      <pc:sldChg chg="modSp mod">
        <pc:chgData name="Brian Moring" userId="d63e1979-4170-492a-9b10-98f39b9268fa" providerId="ADAL" clId="{7F8649B6-D22A-4987-A5B6-6F0C8BB36FB1}" dt="2022-02-23T22:47:04.828" v="21" actId="208"/>
        <pc:sldMkLst>
          <pc:docMk/>
          <pc:sldMk cId="2069228939" sldId="1823"/>
        </pc:sldMkLst>
        <pc:spChg chg="mod">
          <ac:chgData name="Brian Moring" userId="d63e1979-4170-492a-9b10-98f39b9268fa" providerId="ADAL" clId="{7F8649B6-D22A-4987-A5B6-6F0C8BB36FB1}" dt="2022-02-23T22:46:58.871" v="20" actId="208"/>
          <ac:spMkLst>
            <pc:docMk/>
            <pc:sldMk cId="2069228939" sldId="1823"/>
            <ac:spMk id="16" creationId="{2723EE74-D03B-43E6-8DA4-03A69A4F70CE}"/>
          </ac:spMkLst>
        </pc:spChg>
        <pc:spChg chg="mod">
          <ac:chgData name="Brian Moring" userId="d63e1979-4170-492a-9b10-98f39b9268fa" providerId="ADAL" clId="{7F8649B6-D22A-4987-A5B6-6F0C8BB36FB1}" dt="2022-02-23T22:47:04.828" v="21" actId="208"/>
          <ac:spMkLst>
            <pc:docMk/>
            <pc:sldMk cId="2069228939" sldId="1823"/>
            <ac:spMk id="45" creationId="{D0454519-8FC1-444B-9FD6-502A5DDFF922}"/>
          </ac:spMkLst>
        </pc:spChg>
      </pc:sldChg>
      <pc:sldChg chg="modSp mod">
        <pc:chgData name="Brian Moring" userId="d63e1979-4170-492a-9b10-98f39b9268fa" providerId="ADAL" clId="{7F8649B6-D22A-4987-A5B6-6F0C8BB36FB1}" dt="2022-02-23T22:48:38.986" v="27" actId="208"/>
        <pc:sldMkLst>
          <pc:docMk/>
          <pc:sldMk cId="2838109511" sldId="1824"/>
        </pc:sldMkLst>
        <pc:spChg chg="mod">
          <ac:chgData name="Brian Moring" userId="d63e1979-4170-492a-9b10-98f39b9268fa" providerId="ADAL" clId="{7F8649B6-D22A-4987-A5B6-6F0C8BB36FB1}" dt="2022-02-23T22:48:25.328" v="25" actId="208"/>
          <ac:spMkLst>
            <pc:docMk/>
            <pc:sldMk cId="2838109511" sldId="1824"/>
            <ac:spMk id="16" creationId="{2723EE74-D03B-43E6-8DA4-03A69A4F70CE}"/>
          </ac:spMkLst>
        </pc:spChg>
        <pc:spChg chg="mod">
          <ac:chgData name="Brian Moring" userId="d63e1979-4170-492a-9b10-98f39b9268fa" providerId="ADAL" clId="{7F8649B6-D22A-4987-A5B6-6F0C8BB36FB1}" dt="2022-02-23T22:48:28.459" v="26" actId="208"/>
          <ac:spMkLst>
            <pc:docMk/>
            <pc:sldMk cId="2838109511" sldId="1824"/>
            <ac:spMk id="44" creationId="{D4FA8F1A-4250-4F2F-BEF1-6D4733071A89}"/>
          </ac:spMkLst>
        </pc:spChg>
        <pc:spChg chg="mod">
          <ac:chgData name="Brian Moring" userId="d63e1979-4170-492a-9b10-98f39b9268fa" providerId="ADAL" clId="{7F8649B6-D22A-4987-A5B6-6F0C8BB36FB1}" dt="2022-02-23T22:48:38.986" v="27" actId="208"/>
          <ac:spMkLst>
            <pc:docMk/>
            <pc:sldMk cId="2838109511" sldId="1824"/>
            <ac:spMk id="45" creationId="{D0454519-8FC1-444B-9FD6-502A5DDFF922}"/>
          </ac:spMkLst>
        </pc:spChg>
      </pc:sldChg>
      <pc:sldChg chg="add">
        <pc:chgData name="Brian Moring" userId="d63e1979-4170-492a-9b10-98f39b9268fa" providerId="ADAL" clId="{7F8649B6-D22A-4987-A5B6-6F0C8BB36FB1}" dt="2022-02-23T23:29:59.081" v="44"/>
        <pc:sldMkLst>
          <pc:docMk/>
          <pc:sldMk cId="131087795" sldId="1825"/>
        </pc:sldMkLst>
      </pc:sldChg>
      <pc:sldChg chg="add">
        <pc:chgData name="Brian Moring" userId="d63e1979-4170-492a-9b10-98f39b9268fa" providerId="ADAL" clId="{7F8649B6-D22A-4987-A5B6-6F0C8BB36FB1}" dt="2022-02-23T23:29:59.081" v="44"/>
        <pc:sldMkLst>
          <pc:docMk/>
          <pc:sldMk cId="168384161" sldId="1826"/>
        </pc:sldMkLst>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4/19/2022 2:08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4/19/2022 2:07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4D4D4"/>
                </a:solidFill>
                <a:effectLst/>
                <a:latin typeface="Segoe UI Light" panose="020B0502040204020203" pitchFamily="34" charset="0"/>
                <a:cs typeface="Segoe UI Light" panose="020B0502040204020203" pitchFamily="34" charset="0"/>
              </a:rPr>
              <a:t>By the end of this module, you’ll be able to:</a:t>
            </a:r>
          </a:p>
          <a:p>
            <a:pPr marL="171450" indent="-171450" algn="l">
              <a:buFont typeface="Arial" panose="020B0604020202020204" pitchFamily="34" charset="0"/>
              <a:buChar char="•"/>
            </a:pPr>
            <a:r>
              <a:rPr lang="en-US" b="0" i="0" dirty="0">
                <a:solidFill>
                  <a:srgbClr val="D4D4D4"/>
                </a:solidFill>
                <a:effectLst/>
                <a:latin typeface="Segoe UI Light" panose="020B0502040204020203" pitchFamily="34" charset="0"/>
                <a:cs typeface="Segoe UI Light" panose="020B0502040204020203" pitchFamily="34" charset="0"/>
              </a:rPr>
              <a:t>Design a report, including report layout, adding built-in and custom visuals, and adding basic report functionality.</a:t>
            </a:r>
          </a:p>
          <a:p>
            <a:pPr marL="171450" indent="-171450" algn="l">
              <a:buFont typeface="Arial" panose="020B0604020202020204" pitchFamily="34" charset="0"/>
              <a:buChar char="•"/>
            </a:pPr>
            <a:r>
              <a:rPr lang="en-US" b="0" i="0" dirty="0">
                <a:solidFill>
                  <a:srgbClr val="D4D4D4"/>
                </a:solidFill>
                <a:effectLst/>
                <a:latin typeface="Segoe UI Light" panose="020B0502040204020203" pitchFamily="34" charset="0"/>
                <a:cs typeface="Segoe UI Light" panose="020B0502040204020203" pitchFamily="34" charset="0"/>
              </a:rPr>
              <a:t>Enhancing a report, including improving performance, adding navigation and interactions, and implementing buttons and bookmarks.</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3459596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In Power BI Desktop your report is dynamic. When you make a selection on one visual in the report, other visuals might change to reflect that selection. Similarly, if there are hierarchies in your data, you can move up and down the hierarchy to see the data at different levels.</a:t>
            </a: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View Interactions</a:t>
            </a:r>
            <a:r>
              <a:rPr lang="en-US" b="0" i="0" dirty="0">
                <a:effectLst/>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When you have multiple visuals on the same report page, they all interact with each other, so you should become familiar with these interactions and see how your report changes. When you select an element in a visual, such as </a:t>
            </a:r>
            <a:r>
              <a:rPr lang="en-US" b="1" i="0" dirty="0">
                <a:effectLst/>
                <a:latin typeface="Segoe UI Light" panose="020B0502040204020203" pitchFamily="34" charset="0"/>
                <a:cs typeface="Segoe UI Light" panose="020B0502040204020203" pitchFamily="34" charset="0"/>
              </a:rPr>
              <a:t>Components</a:t>
            </a:r>
            <a:r>
              <a:rPr lang="en-US" b="0" i="0" dirty="0">
                <a:effectLst/>
                <a:latin typeface="Segoe UI Light" panose="020B0502040204020203" pitchFamily="34" charset="0"/>
                <a:cs typeface="Segoe UI Light" panose="020B0502040204020203" pitchFamily="34" charset="0"/>
              </a:rPr>
              <a:t> in the </a:t>
            </a:r>
            <a:r>
              <a:rPr lang="en-US" b="1" i="0" dirty="0">
                <a:effectLst/>
                <a:latin typeface="Segoe UI Light" panose="020B0502040204020203" pitchFamily="34" charset="0"/>
                <a:cs typeface="Segoe UI Light" panose="020B0502040204020203" pitchFamily="34" charset="0"/>
              </a:rPr>
              <a:t>Product Category</a:t>
            </a:r>
            <a:r>
              <a:rPr lang="en-US" b="0" i="0" dirty="0">
                <a:effectLst/>
                <a:latin typeface="Segoe UI Light" panose="020B0502040204020203" pitchFamily="34" charset="0"/>
                <a:cs typeface="Segoe UI Light" panose="020B0502040204020203" pitchFamily="34" charset="0"/>
              </a:rPr>
              <a:t> visual, the other visuals update to reflect your selection.</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To enable visual interaction controls:</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Select the visualization to make it active.</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Click the Edit Interactions button to display the Visual Interactions options.</a:t>
            </a:r>
          </a:p>
          <a:p>
            <a:pPr marL="171450" indent="-171450">
              <a:buFont typeface="Arial" panose="020B0604020202020204" pitchFamily="34" charset="0"/>
              <a:buChar char="•"/>
            </a:pPr>
            <a:r>
              <a:rPr lang="en-US" b="0" i="0" dirty="0">
                <a:solidFill>
                  <a:srgbClr val="171717"/>
                </a:solidFill>
                <a:effectLst/>
                <a:latin typeface="Segoe UI Light" panose="020B0502040204020203" pitchFamily="34" charset="0"/>
                <a:cs typeface="Segoe UI Light" panose="020B0502040204020203" pitchFamily="34" charset="0"/>
              </a:rPr>
              <a:t>To display the visualization interaction controls, select </a:t>
            </a:r>
            <a:r>
              <a:rPr lang="en-US" b="1" i="0" dirty="0">
                <a:solidFill>
                  <a:srgbClr val="171717"/>
                </a:solidFill>
                <a:effectLst/>
                <a:latin typeface="Segoe UI Light" panose="020B0502040204020203" pitchFamily="34" charset="0"/>
                <a:cs typeface="Segoe UI Light" panose="020B0502040204020203" pitchFamily="34" charset="0"/>
              </a:rPr>
              <a:t>Edit interactions</a:t>
            </a:r>
            <a:r>
              <a:rPr lang="en-US" b="0" i="0" dirty="0">
                <a:solidFill>
                  <a:srgbClr val="171717"/>
                </a:solidFill>
                <a:effectLst/>
                <a:latin typeface="Segoe UI Light" panose="020B0502040204020203" pitchFamily="34" charset="0"/>
                <a:cs typeface="Segoe UI Light" panose="020B0502040204020203" pitchFamily="34" charset="0"/>
              </a:rPr>
              <a:t>. Power BI adds filter and highlight icons to all of the other visualizations on the report page.</a:t>
            </a:r>
            <a:endParaRPr lang="en-US" b="0" i="0" dirty="0">
              <a:effectLst/>
              <a:latin typeface="Segoe UI Light" panose="020B0502040204020203" pitchFamily="34" charset="0"/>
              <a:cs typeface="Segoe UI Light" panose="020B0502040204020203" pitchFamily="34" charset="0"/>
            </a:endParaRP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&lt;CLICK&gt;</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b="1" i="0" dirty="0">
                <a:effectLst/>
                <a:latin typeface="Segoe UI Light" panose="020B0502040204020203" pitchFamily="34" charset="0"/>
                <a:cs typeface="Segoe UI Light" panose="020B0502040204020203" pitchFamily="34" charset="0"/>
              </a:rPr>
              <a:t>Use hierarchies</a:t>
            </a:r>
            <a:r>
              <a:rPr lang="en-US" b="0" i="0" dirty="0">
                <a:effectLst/>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A hierarchy is a structure in which groups are ranked one above the other, according to a specific status. For example, you could have a time hierarchy, with levels such as year, quarter, month and day, or a product hierarchy, with levels such as category, subcategory and product.</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In regards to dates, Power BI creates hierarchies for you automatically. When you select the hierarchy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the date hierarchy is added to the </a:t>
            </a:r>
            <a:r>
              <a:rPr lang="en-US" b="1" i="0" dirty="0">
                <a:effectLst/>
                <a:latin typeface="Segoe UI Light" panose="020B0502040204020203" pitchFamily="34" charset="0"/>
                <a:cs typeface="Segoe UI Light" panose="020B0502040204020203" pitchFamily="34" charset="0"/>
              </a:rPr>
              <a:t>Axis</a:t>
            </a:r>
            <a:r>
              <a:rPr lang="en-US" b="0" i="0" dirty="0">
                <a:effectLst/>
                <a:latin typeface="Segoe UI Light" panose="020B0502040204020203" pitchFamily="34" charset="0"/>
                <a:cs typeface="Segoe UI Light" panose="020B0502040204020203" pitchFamily="34" charset="0"/>
              </a:rPr>
              <a:t> field well on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and a blank visual is created for you, ready for additional fields.</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When you add another field to the visual, the visual becomes useful, and you can then use the hierarchy icons to navigate through the hierarchy - Power BI creates a predefined drill path for the data.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Another navigation option is the </a:t>
            </a:r>
            <a:r>
              <a:rPr lang="en-US" b="1" i="0" dirty="0">
                <a:effectLst/>
                <a:latin typeface="Segoe UI Light" panose="020B0502040204020203" pitchFamily="34" charset="0"/>
                <a:cs typeface="Segoe UI Light" panose="020B0502040204020203" pitchFamily="34" charset="0"/>
              </a:rPr>
              <a:t>Go the next level in the hierarchy</a:t>
            </a:r>
            <a:r>
              <a:rPr lang="en-US" b="0" i="0" dirty="0">
                <a:effectLst/>
                <a:latin typeface="Segoe UI Light" panose="020B0502040204020203" pitchFamily="34" charset="0"/>
                <a:cs typeface="Segoe UI Light" panose="020B0502040204020203" pitchFamily="34" charset="0"/>
              </a:rPr>
              <a:t> button. When you select either hierarchy option, select the </a:t>
            </a:r>
            <a:r>
              <a:rPr lang="en-US" b="1" i="0" dirty="0">
                <a:effectLst/>
                <a:latin typeface="Segoe UI Light" panose="020B0502040204020203" pitchFamily="34" charset="0"/>
                <a:cs typeface="Segoe UI Light" panose="020B0502040204020203" pitchFamily="34" charset="0"/>
              </a:rPr>
              <a:t>Drill</a:t>
            </a:r>
            <a:r>
              <a:rPr lang="en-US" b="0" i="0" dirty="0">
                <a:effectLst/>
                <a:latin typeface="Segoe UI Light" panose="020B0502040204020203" pitchFamily="34" charset="0"/>
                <a:cs typeface="Segoe UI Light" panose="020B0502040204020203" pitchFamily="34" charset="0"/>
              </a:rPr>
              <a:t> up button to move back up hierarchy.</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You can also predefine the hierarchy path for your report users, and remove the guess work from them. For example, you might want t prevent them from viewing a particular hierarchy level.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To do so, remove all of the fields from the </a:t>
            </a:r>
            <a:r>
              <a:rPr lang="en-US" b="1" i="0" dirty="0">
                <a:effectLst/>
                <a:latin typeface="Segoe UI Light" panose="020B0502040204020203" pitchFamily="34" charset="0"/>
                <a:cs typeface="Segoe UI Light" panose="020B0502040204020203" pitchFamily="34" charset="0"/>
              </a:rPr>
              <a:t>Axis</a:t>
            </a:r>
            <a:r>
              <a:rPr lang="en-US" b="0" i="0" dirty="0">
                <a:effectLst/>
                <a:latin typeface="Segoe UI Light" panose="020B0502040204020203" pitchFamily="34" charset="0"/>
                <a:cs typeface="Segoe UI Light" panose="020B0502040204020203" pitchFamily="34" charset="0"/>
              </a:rPr>
              <a:t> well, then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right-click the field you want to set as the top level of the hierarchy, and then select </a:t>
            </a:r>
            <a:r>
              <a:rPr lang="en-US" b="1" i="0" dirty="0">
                <a:effectLst/>
                <a:latin typeface="Segoe UI Light" panose="020B0502040204020203" pitchFamily="34" charset="0"/>
                <a:cs typeface="Segoe UI Light" panose="020B0502040204020203" pitchFamily="34" charset="0"/>
              </a:rPr>
              <a:t>New hierarchy</a:t>
            </a:r>
            <a:r>
              <a:rPr lang="en-US" b="0" i="0" dirty="0">
                <a:effectLst/>
                <a:latin typeface="Segoe UI Light" panose="020B0502040204020203" pitchFamily="34" charset="0"/>
                <a:cs typeface="Segoe UI Light" panose="020B0502040204020203" pitchFamily="34" charset="0"/>
              </a:rPr>
              <a:t>. The new hierarchy displays ion the list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You can now drag and drop other fields into the new hierarchy, or right-click each field and select </a:t>
            </a:r>
            <a:r>
              <a:rPr lang="en-US" b="1" i="0" dirty="0">
                <a:effectLst/>
                <a:latin typeface="Segoe UI Light" panose="020B0502040204020203" pitchFamily="34" charset="0"/>
                <a:cs typeface="Segoe UI Light" panose="020B0502040204020203" pitchFamily="34" charset="0"/>
              </a:rPr>
              <a:t>Add to hierarchy</a:t>
            </a:r>
            <a:r>
              <a:rPr lang="en-US" b="0" i="0" dirty="0">
                <a:effectLst/>
                <a:latin typeface="Segoe UI Light" panose="020B0502040204020203" pitchFamily="34" charset="0"/>
                <a:cs typeface="Segoe UI Light" panose="020B0502040204020203" pitchFamily="34" charset="0"/>
              </a:rPr>
              <a: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5421437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Conditional formatting in Power BI Desktop allows you to specify customized cell colors, including color gradients, based on field values, or represent cell values with data bars or KPI icons, or as active web links.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You might want to use conditional formatting to highlight or differentiate the data that is displayed in your visual. This will allow you and other users to see key data insights at a glance.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For example, you could set up conditional formatting for your sales figures. If the sales amount falls below zero, you could display this in red, a color that is associated with danger, so users will see this clearly and know that they need to take action. Conversely, you could set a value for your sales target, then display amounts over that target amount in a green color, to signify that target is met and all is going well.</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Conditional formatting is available in Power BI. Here we see it used in two visuals: </a:t>
            </a:r>
            <a:r>
              <a:rPr lang="en-US" b="1" i="0" dirty="0">
                <a:effectLst/>
                <a:latin typeface="Segoe UI Light" panose="020B0502040204020203" pitchFamily="34" charset="0"/>
                <a:cs typeface="Segoe UI Light" panose="020B0502040204020203" pitchFamily="34" charset="0"/>
              </a:rPr>
              <a:t>Table</a:t>
            </a:r>
            <a:r>
              <a:rPr lang="en-US" b="0" i="0" dirty="0">
                <a:effectLst/>
                <a:latin typeface="Segoe UI Light" panose="020B0502040204020203" pitchFamily="34" charset="0"/>
                <a:cs typeface="Segoe UI Light" panose="020B0502040204020203" pitchFamily="34" charset="0"/>
              </a:rPr>
              <a:t> and </a:t>
            </a:r>
            <a:r>
              <a:rPr lang="en-US" b="1" i="0" dirty="0">
                <a:effectLst/>
                <a:latin typeface="Segoe UI Light" panose="020B0502040204020203" pitchFamily="34" charset="0"/>
                <a:cs typeface="Segoe UI Light" panose="020B0502040204020203" pitchFamily="34" charset="0"/>
              </a:rPr>
              <a:t>Matrix</a:t>
            </a:r>
            <a:r>
              <a:rPr lang="en-US" b="0" i="0" dirty="0">
                <a:effectLst/>
                <a:latin typeface="Segoe UI Light" panose="020B0502040204020203" pitchFamily="34" charset="0"/>
                <a:cs typeface="Segoe UI Light" panose="020B0502040204020203" pitchFamily="34" charset="0"/>
              </a:rPr>
              <a:t>, where it is possible to set different conditions on a column. You can apply conditional formatting to any text or data field but the formatting needs to be based on a field that has numeric, color name or hex code, or web URL values.</a:t>
            </a:r>
          </a:p>
          <a:p>
            <a:endParaRPr lang="en-US" dirty="0">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The Power BI conditioning function will automatically detect highest and the lowest number in each column and apply background coloring according to the values.</a:t>
            </a:r>
          </a:p>
          <a:p>
            <a:endParaRPr lang="en-US" dirty="0">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If you want to remove the conditional formatting that you set, select the </a:t>
            </a:r>
            <a:r>
              <a:rPr lang="en-US" b="1" i="0" dirty="0">
                <a:effectLst/>
                <a:latin typeface="Segoe UI Light" panose="020B0502040204020203" pitchFamily="34" charset="0"/>
                <a:cs typeface="Segoe UI Light" panose="020B0502040204020203" pitchFamily="34" charset="0"/>
              </a:rPr>
              <a:t>Values</a:t>
            </a:r>
            <a:r>
              <a:rPr lang="en-US" b="0" i="0" dirty="0">
                <a:effectLst/>
                <a:latin typeface="Segoe UI Light" panose="020B0502040204020203" pitchFamily="34" charset="0"/>
                <a:cs typeface="Segoe UI Light" panose="020B0502040204020203" pitchFamily="34" charset="0"/>
              </a:rPr>
              <a:t> tab on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and right-click the value (field) that you set the formatting against. Select </a:t>
            </a:r>
            <a:r>
              <a:rPr lang="en-US" b="1" i="0" dirty="0">
                <a:effectLst/>
                <a:latin typeface="Segoe UI Light" panose="020B0502040204020203" pitchFamily="34" charset="0"/>
                <a:cs typeface="Segoe UI Light" panose="020B0502040204020203" pitchFamily="34" charset="0"/>
              </a:rPr>
              <a:t>Remove conditional formatting</a:t>
            </a:r>
            <a:r>
              <a:rPr lang="en-US" b="0" i="0" dirty="0">
                <a:effectLst/>
                <a:latin typeface="Segoe UI Light" panose="020B0502040204020203" pitchFamily="34" charset="0"/>
                <a:cs typeface="Segoe UI Light" panose="020B0502040204020203" pitchFamily="34" charset="0"/>
              </a:rPr>
              <a:t>, then select the type of formatting you want to remove, for example </a:t>
            </a:r>
            <a:r>
              <a:rPr lang="en-US" b="1" i="0" dirty="0">
                <a:effectLst/>
                <a:latin typeface="Segoe UI Light" panose="020B0502040204020203" pitchFamily="34" charset="0"/>
                <a:cs typeface="Segoe UI Light" panose="020B0502040204020203" pitchFamily="34" charset="0"/>
              </a:rPr>
              <a:t>All</a:t>
            </a:r>
            <a:r>
              <a:rPr lang="en-US" b="0" i="0" dirty="0">
                <a:effectLst/>
                <a:latin typeface="Segoe UI Light" panose="020B0502040204020203" pitchFamily="34" charset="0"/>
                <a:cs typeface="Segoe UI Light" panose="020B0502040204020203" pitchFamily="34" charset="0"/>
              </a:rPr>
              <a:t> or </a:t>
            </a:r>
            <a:r>
              <a:rPr lang="en-US" b="1" i="0" dirty="0">
                <a:effectLst/>
                <a:latin typeface="Segoe UI Light" panose="020B0502040204020203" pitchFamily="34" charset="0"/>
                <a:cs typeface="Segoe UI Light" panose="020B0502040204020203" pitchFamily="34" charset="0"/>
              </a:rPr>
              <a:t>Background color</a:t>
            </a:r>
            <a:r>
              <a:rPr lang="en-US" b="0" i="0" dirty="0">
                <a:effectLst/>
                <a:latin typeface="Segoe UI Light" panose="020B0502040204020203" pitchFamily="34" charset="0"/>
                <a:cs typeface="Segoe UI Light" panose="020B0502040204020203" pitchFamily="34" charset="0"/>
              </a:rPr>
              <a:t>.</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354786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Report navigation is the way in which your report users move from one page in your report to the next, move from one visual to another, and go back to where they started from. The design of your report navigation is very important because if users cannot easily find their way around your reports, they will become frustration and have a negative experience.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You can use a range of buttons and bookmarks when designing your report navigation, and you can further enhance this navigation experience with the use of conditional formatting.</a:t>
            </a: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Buttons:</a:t>
            </a:r>
          </a:p>
          <a:p>
            <a:r>
              <a:rPr lang="en-US" b="0" i="0" dirty="0">
                <a:effectLst/>
                <a:latin typeface="Segoe UI Light" panose="020B0502040204020203" pitchFamily="34" charset="0"/>
                <a:cs typeface="Segoe UI Light" panose="020B0502040204020203" pitchFamily="34" charset="0"/>
              </a:rPr>
              <a:t>To design the navigation within your report, you can create a new Navigation page in your report, and add navigation buttons there. You can also use a combination of both options. When users click on one of these buttons, they are brought directly to a different page within the report, which you can hide, so it can be only be accessed through the Navigation page buttons.</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When you have set up the first navigation button, copy and paste that button to create the second navigation button, so you preserve the formatting you applied to the first button. Then change the title and destination for the second button.</a:t>
            </a: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Conditionally: </a:t>
            </a:r>
          </a:p>
          <a:p>
            <a:r>
              <a:rPr lang="en-US" b="0" i="0" dirty="0">
                <a:effectLst/>
                <a:latin typeface="Segoe UI Light" panose="020B0502040204020203" pitchFamily="34" charset="0"/>
                <a:cs typeface="Segoe UI Light" panose="020B0502040204020203" pitchFamily="34" charset="0"/>
              </a:rPr>
              <a:t>You can use conditional formatting to set the navigation destination based on the output of a measure.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Reasons to use conditional navigation:</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b="0" i="0" dirty="0">
                <a:effectLst/>
                <a:latin typeface="Segoe UI Light" panose="020B0502040204020203" pitchFamily="34" charset="0"/>
                <a:cs typeface="Segoe UI Light" panose="020B0502040204020203" pitchFamily="34" charset="0"/>
              </a:rPr>
              <a:t>To save space in your report. For example, rather than using multiple navigation buttons, you can use a single button to navigate to different pages based on the user's selection.</a:t>
            </a:r>
            <a:endParaRPr lang="en-US" dirty="0">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To specify the logical path that your report users should take. In other words, you determine the order in which users view each page.</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To create a reporting portal where users can navigate to a set of reports.</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775957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As mentioned in the introduction of this unit, it is important to consider that your end-users may have hearing, motor, cognitive, or visual impairments. You must design a report that adheres to accessibility standards and makes use of accessibility features that are available within Power BI Desktop.</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Power BI is committed to accessibility standards under the Web Content Accessibility Guidelines. (WCAG) The standards help ensure that your Power BI experiences are accessible to as many people as possible. When you build accessible reports or dashboards, that content is accessible for anyone who views them using Power BI Mobile.</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Designing a report that offers an accessible experience will benefit all report users, as it ensures your report has an effective design, and uses consistent formatting and a color scheme or theme.</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In general, when using Power BI with a screen reader, it is recommended that you turn scan mode or browse mode off.</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To improve the process of creating reports with screen readers, a context menu is available. The menu allows moving fields in the well up or down in the </a:t>
            </a:r>
            <a:r>
              <a:rPr lang="en-US" b="1" i="0" dirty="0">
                <a:effectLst/>
                <a:latin typeface="Segoe UI" panose="020B0502040204020203" pitchFamily="34" charset="0"/>
              </a:rPr>
              <a:t>Fields</a:t>
            </a:r>
            <a:r>
              <a:rPr lang="en-US" b="0" i="0" dirty="0">
                <a:effectLst/>
                <a:latin typeface="Segoe UI" panose="020B0502040204020203" pitchFamily="34" charset="0"/>
              </a:rPr>
              <a:t> list. The menu also allows moving the field to other wells, such as </a:t>
            </a:r>
            <a:r>
              <a:rPr lang="en-US" b="1" i="0" dirty="0">
                <a:effectLst/>
                <a:latin typeface="Segoe UI" panose="020B0502040204020203" pitchFamily="34" charset="0"/>
              </a:rPr>
              <a:t>Legend</a:t>
            </a:r>
            <a:r>
              <a:rPr lang="en-US" b="0" i="0" dirty="0">
                <a:effectLst/>
                <a:latin typeface="Segoe UI" panose="020B0502040204020203" pitchFamily="34" charset="0"/>
              </a:rPr>
              <a:t> or </a:t>
            </a:r>
            <a:r>
              <a:rPr lang="en-US" b="1" i="0" dirty="0">
                <a:effectLst/>
                <a:latin typeface="Segoe UI" panose="020B0502040204020203" pitchFamily="34" charset="0"/>
              </a:rPr>
              <a:t>Value</a:t>
            </a:r>
            <a:r>
              <a:rPr lang="en-US" b="0" i="0" dirty="0">
                <a:effectLst/>
                <a:latin typeface="Segoe UI" panose="020B0502040204020203" pitchFamily="34" charset="0"/>
              </a:rPr>
              <a:t> or others.</a:t>
            </a:r>
          </a:p>
          <a:p>
            <a:endParaRPr lang="en-US" dirty="0"/>
          </a:p>
          <a:p>
            <a:r>
              <a:rPr lang="en-US" b="1" dirty="0"/>
              <a:t>Standards</a:t>
            </a:r>
            <a:r>
              <a:rPr lang="en-US" dirty="0"/>
              <a:t>:</a:t>
            </a:r>
          </a:p>
          <a:p>
            <a:pPr algn="l"/>
            <a:r>
              <a:rPr lang="en-US" b="0" i="0" dirty="0">
                <a:effectLst/>
                <a:latin typeface="Segoe UI" panose="020B0502040204020203" pitchFamily="34" charset="0"/>
              </a:rPr>
              <a:t>The following are key principles of the  Web Content Accessibility Guidelines:</a:t>
            </a:r>
          </a:p>
          <a:p>
            <a:pPr marL="171450" indent="-171450" algn="l">
              <a:buFont typeface="Arial" panose="020B0604020202020204" pitchFamily="34" charset="0"/>
              <a:buChar char="•"/>
            </a:pPr>
            <a:r>
              <a:rPr lang="en-US" b="0" i="0" dirty="0">
                <a:effectLst/>
                <a:latin typeface="Segoe UI" panose="020B0502040204020203" pitchFamily="34" charset="0"/>
              </a:rPr>
              <a:t>Perceivable - Information and user interface components must be presentable to users in ways they can perceive.</a:t>
            </a:r>
          </a:p>
          <a:p>
            <a:pPr marL="171450" indent="-171450" algn="l">
              <a:buFont typeface="Arial" panose="020B0604020202020204" pitchFamily="34" charset="0"/>
              <a:buChar char="•"/>
            </a:pPr>
            <a:r>
              <a:rPr lang="en-US" b="0" i="0" dirty="0">
                <a:effectLst/>
                <a:latin typeface="Segoe UI" panose="020B0502040204020203" pitchFamily="34" charset="0"/>
              </a:rPr>
              <a:t>Operable - User interface components and navigation must be operable.</a:t>
            </a:r>
          </a:p>
          <a:p>
            <a:pPr marL="171450" indent="-171450" algn="l">
              <a:buFont typeface="Arial" panose="020B0604020202020204" pitchFamily="34" charset="0"/>
              <a:buChar char="•"/>
            </a:pPr>
            <a:r>
              <a:rPr lang="en-US" b="0" i="0" dirty="0">
                <a:effectLst/>
                <a:latin typeface="Segoe UI" panose="020B0502040204020203" pitchFamily="34" charset="0"/>
              </a:rPr>
              <a:t>Understandable - Information and the operation of user interface must be understandable.</a:t>
            </a:r>
          </a:p>
          <a:p>
            <a:endParaRPr lang="en-US" dirty="0"/>
          </a:p>
          <a:p>
            <a:r>
              <a:rPr lang="en-US" b="1" dirty="0"/>
              <a:t>Features</a:t>
            </a:r>
            <a:r>
              <a:rPr lang="en-US" dirty="0"/>
              <a:t>:</a:t>
            </a:r>
          </a:p>
          <a:p>
            <a:pPr algn="l"/>
            <a:r>
              <a:rPr lang="en-US" b="0" i="0" dirty="0">
                <a:effectLst/>
                <a:latin typeface="Segoe UI" panose="020B0502040204020203" pitchFamily="34" charset="0"/>
              </a:rPr>
              <a:t>The following accessibility features are built-in to Power BI Desktop, so you don't need to do any configuration in this regard:</a:t>
            </a:r>
          </a:p>
          <a:p>
            <a:pPr marL="171450" indent="-171450" algn="l">
              <a:buFont typeface="Arial" panose="020B0604020202020204" pitchFamily="34" charset="0"/>
              <a:buChar char="•"/>
            </a:pPr>
            <a:r>
              <a:rPr lang="en-US" b="0" i="0" dirty="0">
                <a:effectLst/>
                <a:latin typeface="Segoe UI" panose="020B0502040204020203" pitchFamily="34" charset="0"/>
              </a:rPr>
              <a:t>Keyboard navigation</a:t>
            </a:r>
          </a:p>
          <a:p>
            <a:pPr marL="171450" indent="-171450" algn="l">
              <a:buFont typeface="Arial" panose="020B0604020202020204" pitchFamily="34" charset="0"/>
              <a:buChar char="•"/>
            </a:pPr>
            <a:r>
              <a:rPr lang="en-US" b="0" i="0" dirty="0">
                <a:effectLst/>
                <a:latin typeface="Segoe UI" panose="020B0502040204020203" pitchFamily="34" charset="0"/>
              </a:rPr>
              <a:t>Screen-reader compatibility</a:t>
            </a:r>
          </a:p>
          <a:p>
            <a:pPr marL="171450" indent="-171450" algn="l">
              <a:buFont typeface="Arial" panose="020B0604020202020204" pitchFamily="34" charset="0"/>
              <a:buChar char="•"/>
            </a:pPr>
            <a:r>
              <a:rPr lang="en-US" b="0" i="0" dirty="0">
                <a:effectLst/>
                <a:latin typeface="Segoe UI" panose="020B0502040204020203" pitchFamily="34" charset="0"/>
              </a:rPr>
              <a:t>High contrast colors view</a:t>
            </a:r>
          </a:p>
          <a:p>
            <a:pPr marL="171450" indent="-171450" algn="l">
              <a:buFont typeface="Arial" panose="020B0604020202020204" pitchFamily="34" charset="0"/>
              <a:buChar char="•"/>
            </a:pPr>
            <a:r>
              <a:rPr lang="en-US" b="0" i="0" dirty="0">
                <a:effectLst/>
                <a:latin typeface="Segoe UI" panose="020B0502040204020203" pitchFamily="34" charset="0"/>
              </a:rPr>
              <a:t>Focus mode</a:t>
            </a:r>
          </a:p>
          <a:p>
            <a:pPr marL="171450" indent="-171450" algn="l">
              <a:buFont typeface="Arial" panose="020B0604020202020204" pitchFamily="34" charset="0"/>
              <a:buChar char="•"/>
            </a:pPr>
            <a:r>
              <a:rPr lang="en-US" b="0" i="0" dirty="0">
                <a:effectLst/>
                <a:latin typeface="Segoe UI" panose="020B0502040204020203" pitchFamily="34" charset="0"/>
              </a:rPr>
              <a:t>Show data table</a:t>
            </a:r>
          </a:p>
          <a:p>
            <a:endParaRPr lang="en-US" dirty="0"/>
          </a:p>
          <a:p>
            <a:r>
              <a:rPr lang="en-US" dirty="0"/>
              <a:t>The following accessibility features you DO need to configure in Power BI:</a:t>
            </a:r>
          </a:p>
          <a:p>
            <a:pPr marL="171450" indent="-171450">
              <a:buFont typeface="Arial" panose="020B0604020202020204" pitchFamily="34" charset="0"/>
              <a:buChar char="•"/>
            </a:pPr>
            <a:r>
              <a:rPr lang="en-US" b="1" dirty="0"/>
              <a:t>Alt Text</a:t>
            </a:r>
            <a:r>
              <a:rPr lang="en-US" dirty="0"/>
              <a:t>: </a:t>
            </a:r>
            <a:r>
              <a:rPr lang="en-US" b="0" i="0" dirty="0">
                <a:effectLst/>
                <a:latin typeface="Segoe UI" panose="020B0502040204020203" pitchFamily="34" charset="0"/>
              </a:rPr>
              <a:t>To cater for report users that user screen readers, you can use alternative (Alt) text to describe the appearance and function of objects (such as a visual, shape, and so on) on the report page. Using alt text ensures that users understand what you are trying to communicate with those objects, even if they cannot see them</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Tab Order</a:t>
            </a:r>
            <a:r>
              <a:rPr lang="en-US" dirty="0"/>
              <a:t>: </a:t>
            </a:r>
            <a:r>
              <a:rPr lang="en-US" b="0" i="0" dirty="0">
                <a:effectLst/>
                <a:latin typeface="Segoe UI" panose="020B0502040204020203" pitchFamily="34" charset="0"/>
              </a:rPr>
              <a:t>To help keyboard users to navigate your report in an order that matches the way visual users would, you can set the tab order.</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Title and Labels</a:t>
            </a:r>
            <a:r>
              <a:rPr lang="en-US" dirty="0"/>
              <a:t>: </a:t>
            </a:r>
            <a:r>
              <a:rPr lang="en-US" b="0" i="0" dirty="0">
                <a:effectLst/>
                <a:latin typeface="Segoe UI" panose="020B0502040204020203" pitchFamily="34" charset="0"/>
              </a:rPr>
              <a:t>To help all users, you should add use clear, concise, descriptive titles for your visuals and report pages. Avoid using acronyms or jargon that new users or users who are external to your organization will not understand.</a:t>
            </a:r>
          </a:p>
          <a:p>
            <a:pPr marL="0" indent="0">
              <a:buFont typeface="Arial" panose="020B0604020202020204" pitchFamily="34" charset="0"/>
              <a:buNone/>
            </a:pPr>
            <a:endParaRPr lang="en-US" b="0" i="0" dirty="0">
              <a:effectLst/>
              <a:latin typeface="Segoe UI" panose="020B0502040204020203" pitchFamily="34" charset="0"/>
            </a:endParaRPr>
          </a:p>
          <a:p>
            <a:pPr marL="171450" indent="-171450">
              <a:buFont typeface="Arial" panose="020B0604020202020204" pitchFamily="34" charset="0"/>
              <a:buChar char="•"/>
            </a:pPr>
            <a:r>
              <a:rPr lang="en-US" b="1" i="0" dirty="0">
                <a:effectLst/>
                <a:latin typeface="Segoe UI" panose="020B0502040204020203" pitchFamily="34" charset="0"/>
              </a:rPr>
              <a:t>Themes</a:t>
            </a:r>
            <a:r>
              <a:rPr lang="en-US" b="0" i="0" dirty="0">
                <a:effectLst/>
                <a:latin typeface="Segoe UI" panose="020B0502040204020203" pitchFamily="34" charset="0"/>
              </a:rPr>
              <a:t>: To make your reports even more accessible, you should ensure that there is enough contrast between the text and any background colors; the contrast ratio should be at least 4.5:1.</a:t>
            </a:r>
          </a:p>
          <a:p>
            <a:pPr marL="0" indent="0">
              <a:buFont typeface="Arial" panose="020B0604020202020204" pitchFamily="34" charset="0"/>
              <a:buNone/>
            </a:pPr>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8657872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As mentioned in the introduction of this unit, it is important to consider that your end-users may have hearing, motor, cognitive, or visual impairments. You must design a report that adheres to accessibility standards and makes use of accessibility features that are available within Power BI Desktop.</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Power BI is committed to accessibility standards under the Web Content Accessibility Guidelines. (WCAG) The standards help ensure that your Power BI experiences are accessible to as many people as possible. When you build accessible reports or dashboards, that content is accessible for anyone who views them using Power BI Mobile.</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Designing a report that offers an accessible experience will benefit all report users, as it ensures your report has an effective design, and uses consistent formatting and a color scheme or theme.</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In general, when using Power BI with a screen reader, it is recommended that you turn scan mode or browse mode off.</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To improve the process of creating reports with screen readers, a context menu is available. The menu allows moving fields in the well up or down in the </a:t>
            </a:r>
            <a:r>
              <a:rPr lang="en-US" b="1" i="0" dirty="0">
                <a:effectLst/>
                <a:latin typeface="Segoe UI" panose="020B0502040204020203" pitchFamily="34" charset="0"/>
              </a:rPr>
              <a:t>Fields</a:t>
            </a:r>
            <a:r>
              <a:rPr lang="en-US" b="0" i="0" dirty="0">
                <a:effectLst/>
                <a:latin typeface="Segoe UI" panose="020B0502040204020203" pitchFamily="34" charset="0"/>
              </a:rPr>
              <a:t> list. The menu also allows moving the field to other wells, such as </a:t>
            </a:r>
            <a:r>
              <a:rPr lang="en-US" b="1" i="0" dirty="0">
                <a:effectLst/>
                <a:latin typeface="Segoe UI" panose="020B0502040204020203" pitchFamily="34" charset="0"/>
              </a:rPr>
              <a:t>Legend</a:t>
            </a:r>
            <a:r>
              <a:rPr lang="en-US" b="0" i="0" dirty="0">
                <a:effectLst/>
                <a:latin typeface="Segoe UI" panose="020B0502040204020203" pitchFamily="34" charset="0"/>
              </a:rPr>
              <a:t> or </a:t>
            </a:r>
            <a:r>
              <a:rPr lang="en-US" b="1" i="0" dirty="0">
                <a:effectLst/>
                <a:latin typeface="Segoe UI" panose="020B0502040204020203" pitchFamily="34" charset="0"/>
              </a:rPr>
              <a:t>Value</a:t>
            </a:r>
            <a:r>
              <a:rPr lang="en-US" b="0" i="0" dirty="0">
                <a:effectLst/>
                <a:latin typeface="Segoe UI" panose="020B0502040204020203" pitchFamily="34" charset="0"/>
              </a:rPr>
              <a:t> or others.</a:t>
            </a:r>
          </a:p>
          <a:p>
            <a:endParaRPr lang="en-US" dirty="0"/>
          </a:p>
          <a:p>
            <a:r>
              <a:rPr lang="en-US" b="1" dirty="0"/>
              <a:t>Standards</a:t>
            </a:r>
            <a:r>
              <a:rPr lang="en-US" dirty="0"/>
              <a:t>:</a:t>
            </a:r>
          </a:p>
          <a:p>
            <a:pPr algn="l"/>
            <a:r>
              <a:rPr lang="en-US" b="0" i="0" dirty="0">
                <a:effectLst/>
                <a:latin typeface="Segoe UI" panose="020B0502040204020203" pitchFamily="34" charset="0"/>
              </a:rPr>
              <a:t>The following are key principles of the  Web Content Accessibility Guidelines:</a:t>
            </a:r>
          </a:p>
          <a:p>
            <a:pPr marL="171450" indent="-171450" algn="l">
              <a:buFont typeface="Arial" panose="020B0604020202020204" pitchFamily="34" charset="0"/>
              <a:buChar char="•"/>
            </a:pPr>
            <a:r>
              <a:rPr lang="en-US" b="0" i="0" dirty="0">
                <a:effectLst/>
                <a:latin typeface="Segoe UI" panose="020B0502040204020203" pitchFamily="34" charset="0"/>
              </a:rPr>
              <a:t>Perceivable - Information and user interface components must be presentable to users in ways they can perceive.</a:t>
            </a:r>
          </a:p>
          <a:p>
            <a:pPr marL="171450" indent="-171450" algn="l">
              <a:buFont typeface="Arial" panose="020B0604020202020204" pitchFamily="34" charset="0"/>
              <a:buChar char="•"/>
            </a:pPr>
            <a:r>
              <a:rPr lang="en-US" b="0" i="0" dirty="0">
                <a:effectLst/>
                <a:latin typeface="Segoe UI" panose="020B0502040204020203" pitchFamily="34" charset="0"/>
              </a:rPr>
              <a:t>Operable - User interface components and navigation must be operable.</a:t>
            </a:r>
          </a:p>
          <a:p>
            <a:pPr marL="171450" indent="-171450" algn="l">
              <a:buFont typeface="Arial" panose="020B0604020202020204" pitchFamily="34" charset="0"/>
              <a:buChar char="•"/>
            </a:pPr>
            <a:r>
              <a:rPr lang="en-US" b="0" i="0" dirty="0">
                <a:effectLst/>
                <a:latin typeface="Segoe UI" panose="020B0502040204020203" pitchFamily="34" charset="0"/>
              </a:rPr>
              <a:t>Understandable - Information and the operation of user interface must be understandable.</a:t>
            </a:r>
          </a:p>
          <a:p>
            <a:endParaRPr lang="en-US" dirty="0"/>
          </a:p>
          <a:p>
            <a:r>
              <a:rPr lang="en-US" b="1" dirty="0"/>
              <a:t>Features</a:t>
            </a:r>
            <a:r>
              <a:rPr lang="en-US" dirty="0"/>
              <a:t>:</a:t>
            </a:r>
          </a:p>
          <a:p>
            <a:pPr algn="l"/>
            <a:r>
              <a:rPr lang="en-US" b="0" i="0" dirty="0">
                <a:effectLst/>
                <a:latin typeface="Segoe UI" panose="020B0502040204020203" pitchFamily="34" charset="0"/>
              </a:rPr>
              <a:t>The following accessibility features are built-in to Power BI Desktop, so you don't need to do any configuration in this regard:</a:t>
            </a:r>
          </a:p>
          <a:p>
            <a:pPr marL="171450" indent="-171450" algn="l">
              <a:buFont typeface="Arial" panose="020B0604020202020204" pitchFamily="34" charset="0"/>
              <a:buChar char="•"/>
            </a:pPr>
            <a:r>
              <a:rPr lang="en-US" b="0" i="0" dirty="0">
                <a:effectLst/>
                <a:latin typeface="Segoe UI" panose="020B0502040204020203" pitchFamily="34" charset="0"/>
              </a:rPr>
              <a:t>Keyboard navigation</a:t>
            </a:r>
          </a:p>
          <a:p>
            <a:pPr marL="171450" indent="-171450" algn="l">
              <a:buFont typeface="Arial" panose="020B0604020202020204" pitchFamily="34" charset="0"/>
              <a:buChar char="•"/>
            </a:pPr>
            <a:r>
              <a:rPr lang="en-US" b="0" i="0" dirty="0">
                <a:effectLst/>
                <a:latin typeface="Segoe UI" panose="020B0502040204020203" pitchFamily="34" charset="0"/>
              </a:rPr>
              <a:t>Screen-reader compatibility</a:t>
            </a:r>
          </a:p>
          <a:p>
            <a:pPr marL="171450" indent="-171450" algn="l">
              <a:buFont typeface="Arial" panose="020B0604020202020204" pitchFamily="34" charset="0"/>
              <a:buChar char="•"/>
            </a:pPr>
            <a:r>
              <a:rPr lang="en-US" b="0" i="0" dirty="0">
                <a:effectLst/>
                <a:latin typeface="Segoe UI" panose="020B0502040204020203" pitchFamily="34" charset="0"/>
              </a:rPr>
              <a:t>High contrast colors view</a:t>
            </a:r>
          </a:p>
          <a:p>
            <a:pPr marL="171450" indent="-171450" algn="l">
              <a:buFont typeface="Arial" panose="020B0604020202020204" pitchFamily="34" charset="0"/>
              <a:buChar char="•"/>
            </a:pPr>
            <a:r>
              <a:rPr lang="en-US" b="0" i="0" dirty="0">
                <a:effectLst/>
                <a:latin typeface="Segoe UI" panose="020B0502040204020203" pitchFamily="34" charset="0"/>
              </a:rPr>
              <a:t>Focus mode</a:t>
            </a:r>
          </a:p>
          <a:p>
            <a:pPr marL="171450" indent="-171450" algn="l">
              <a:buFont typeface="Arial" panose="020B0604020202020204" pitchFamily="34" charset="0"/>
              <a:buChar char="•"/>
            </a:pPr>
            <a:r>
              <a:rPr lang="en-US" b="0" i="0" dirty="0">
                <a:effectLst/>
                <a:latin typeface="Segoe UI" panose="020B0502040204020203" pitchFamily="34" charset="0"/>
              </a:rPr>
              <a:t>Show data table</a:t>
            </a:r>
          </a:p>
          <a:p>
            <a:endParaRPr lang="en-US" dirty="0"/>
          </a:p>
          <a:p>
            <a:r>
              <a:rPr lang="en-US" dirty="0"/>
              <a:t>The following accessibility features you DO need to configure in Power BI:</a:t>
            </a:r>
          </a:p>
          <a:p>
            <a:pPr marL="171450" indent="-171450">
              <a:buFont typeface="Arial" panose="020B0604020202020204" pitchFamily="34" charset="0"/>
              <a:buChar char="•"/>
            </a:pPr>
            <a:r>
              <a:rPr lang="en-US" b="1" dirty="0"/>
              <a:t>Alt Text</a:t>
            </a:r>
            <a:r>
              <a:rPr lang="en-US" dirty="0"/>
              <a:t>: </a:t>
            </a:r>
            <a:r>
              <a:rPr lang="en-US" b="0" i="0" dirty="0">
                <a:effectLst/>
                <a:latin typeface="Segoe UI" panose="020B0502040204020203" pitchFamily="34" charset="0"/>
              </a:rPr>
              <a:t>To cater for report users that user screen readers, you can use alternative (Alt) text to describe the appearance and function of objects (such as a visual, shape, and so on) on the report page. Using alt text ensures that users understand what you are trying to communicate with those objects, even if they cannot see them</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Tab Order</a:t>
            </a:r>
            <a:r>
              <a:rPr lang="en-US" dirty="0"/>
              <a:t>: </a:t>
            </a:r>
            <a:r>
              <a:rPr lang="en-US" b="0" i="0" dirty="0">
                <a:effectLst/>
                <a:latin typeface="Segoe UI" panose="020B0502040204020203" pitchFamily="34" charset="0"/>
              </a:rPr>
              <a:t>To help keyboard users to navigate your report in an order that matches the way visual users would, you can set the tab order.</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Title and Labels</a:t>
            </a:r>
            <a:r>
              <a:rPr lang="en-US" dirty="0"/>
              <a:t>: </a:t>
            </a:r>
            <a:r>
              <a:rPr lang="en-US" b="0" i="0" dirty="0">
                <a:effectLst/>
                <a:latin typeface="Segoe UI" panose="020B0502040204020203" pitchFamily="34" charset="0"/>
              </a:rPr>
              <a:t>To help all users, you should add use clear, concise, descriptive titles for your visuals and report pages. Avoid using acronyms or jargon that new users or users who are external to your organization will not understand.</a:t>
            </a:r>
          </a:p>
          <a:p>
            <a:pPr marL="0" indent="0">
              <a:buFont typeface="Arial" panose="020B0604020202020204" pitchFamily="34" charset="0"/>
              <a:buNone/>
            </a:pPr>
            <a:endParaRPr lang="en-US" b="0" i="0" dirty="0">
              <a:effectLst/>
              <a:latin typeface="Segoe UI" panose="020B0502040204020203" pitchFamily="34" charset="0"/>
            </a:endParaRPr>
          </a:p>
          <a:p>
            <a:pPr marL="171450" indent="-171450">
              <a:buFont typeface="Arial" panose="020B0604020202020204" pitchFamily="34" charset="0"/>
              <a:buChar char="•"/>
            </a:pPr>
            <a:r>
              <a:rPr lang="en-US" b="1" i="0" dirty="0">
                <a:effectLst/>
                <a:latin typeface="Segoe UI" panose="020B0502040204020203" pitchFamily="34" charset="0"/>
              </a:rPr>
              <a:t>Themes</a:t>
            </a:r>
            <a:r>
              <a:rPr lang="en-US" b="0" i="0" dirty="0">
                <a:effectLst/>
                <a:latin typeface="Segoe UI" panose="020B0502040204020203" pitchFamily="34" charset="0"/>
              </a:rPr>
              <a:t>: To make your reports even more accessible, you should ensure that there is enough contrast between the text and any background colors; the contrast ratio should be at least 4.5:1.</a:t>
            </a:r>
          </a:p>
          <a:p>
            <a:pPr marL="0" indent="0">
              <a:buFont typeface="Arial" panose="020B0604020202020204" pitchFamily="34" charset="0"/>
              <a:buNone/>
            </a:pPr>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818783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1099017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9F26854-F9AE-4E32-B2A5-59EE421C280D}" type="datetime8">
              <a:rPr lang="en-US" smtClean="0"/>
              <a:t>4/19/2022 2:07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2632620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13905258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Organizations use reports to monitor and record performance and identify trends and variances. Organizations rely on the information provided by reports when making decisions. Reports drive organizational behavior and action, at every level, in every aspect.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After you've added visuals to your report, you can make further improvements and fine tune the report before finally sharing it with the report audience. In this module, you'll apply the functions available in Power BI Desktop's report editor to your visuals, to transform your report into a data driven story. You'll provide users with a more effective report layout and navigation experience, and give them additional tools, so they can dive deeper into the information you present in your visuals. You'll then publish the report, so users can access the information they need to make decisions.</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710180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Power BI Desktop provides three tools that you can use to edit and configure interactions between the visualizations you add to your report: slicers, filters and sorting.</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process of filtering allows you to remove all of the data you do not need, so you can focus on the data that you do need. You can apply filtering directly using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or by adding and using a slicer. Slicers and filters are similar, they both let you filter out the unnecessary data. You should try out both options to see which one is the best mechanism for your report situation. You might decide to use one option over the other, or use a combination of both.</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Contrary to filtering, the process of sorting allows you to highlight the important information without removing any of the data.</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Slicer</a:t>
            </a:r>
            <a:r>
              <a:rPr lang="en-US" b="0" i="0" dirty="0">
                <a:solidFill>
                  <a:srgbClr val="D4D4D4"/>
                </a:solidFill>
                <a:effectLst/>
                <a:latin typeface="Segoe UI Light" panose="020B0502040204020203" pitchFamily="34" charset="0"/>
                <a:cs typeface="Segoe UI Light" panose="020B0502040204020203" pitchFamily="34" charset="0"/>
              </a:rPr>
              <a:t>: </a:t>
            </a:r>
          </a:p>
          <a:p>
            <a:pPr algn="l"/>
            <a:r>
              <a:rPr lang="en-US" b="0" i="0" dirty="0">
                <a:effectLst/>
                <a:latin typeface="Segoe UI Light" panose="020B0502040204020203" pitchFamily="34" charset="0"/>
                <a:cs typeface="Segoe UI Light" panose="020B0502040204020203" pitchFamily="34" charset="0"/>
              </a:rPr>
              <a:t>A slicer is a type of filter that you can add to your report, so users can segment the data in the report by a specific value, such as by year or geographical location. The slicer narrows the portion of the dataset that is shown in the other visualizations in the report.</a:t>
            </a:r>
          </a:p>
          <a:p>
            <a:pPr algn="l"/>
            <a:r>
              <a:rPr lang="en-US" b="0" i="0" dirty="0">
                <a:effectLst/>
                <a:latin typeface="Segoe UI Light" panose="020B0502040204020203" pitchFamily="34" charset="0"/>
                <a:cs typeface="Segoe UI Light" panose="020B0502040204020203" pitchFamily="34" charset="0"/>
              </a:rPr>
              <a:t>You might want to use a slicer to:</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Provide quicker access to commonly used or important filters.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Make it easier to see the current filtered state without having to open a drop-down list.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Filter by columns that are unneeded and hidden in the data tables.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Create more focused reports (by putting slicers next to important visuals).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Defer queries to the data model by using a dropdown slicer, particularly when using </a:t>
            </a:r>
            <a:r>
              <a:rPr lang="en-US" b="0" i="0" dirty="0" err="1">
                <a:effectLst/>
                <a:latin typeface="Segoe UI Light" panose="020B0502040204020203" pitchFamily="34" charset="0"/>
                <a:cs typeface="Segoe UI Light" panose="020B0502040204020203" pitchFamily="34" charset="0"/>
              </a:rPr>
              <a:t>DirectQuery</a:t>
            </a:r>
            <a:r>
              <a:rPr lang="en-US" b="0" i="0" dirty="0">
                <a:effectLst/>
                <a:latin typeface="Segoe UI Light" panose="020B0502040204020203" pitchFamily="34" charset="0"/>
                <a:cs typeface="Segoe UI Light" panose="020B0502040204020203" pitchFamily="34" charset="0"/>
              </a:rPr>
              <a:t>.</a:t>
            </a:r>
          </a:p>
          <a:p>
            <a:endParaRPr lang="en-US" b="0" i="0" dirty="0">
              <a:solidFill>
                <a:srgbClr val="D4D4D4"/>
              </a:solidFill>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apply a slicer, select the </a:t>
            </a:r>
            <a:r>
              <a:rPr lang="en-US" b="1" i="0" dirty="0">
                <a:effectLst/>
                <a:latin typeface="Segoe UI Light" panose="020B0502040204020203" pitchFamily="34" charset="0"/>
                <a:cs typeface="Segoe UI Light" panose="020B0502040204020203" pitchFamily="34" charset="0"/>
              </a:rPr>
              <a:t>Slicer</a:t>
            </a:r>
            <a:r>
              <a:rPr lang="en-US" b="0" i="0" dirty="0">
                <a:effectLst/>
                <a:latin typeface="Segoe UI Light" panose="020B0502040204020203" pitchFamily="34" charset="0"/>
                <a:cs typeface="Segoe UI Light" panose="020B0502040204020203" pitchFamily="34" charset="0"/>
              </a:rPr>
              <a:t> icon 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Then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select the fields you want to include in the slicer, or drag them into the slicer visualization.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visualization turns into a list of items (filters) with check boxes that you can use to segment the data. When you select the box of an item, Power BI will filter (slice) all of the other visualizations on the same report page</a:t>
            </a:r>
          </a:p>
          <a:p>
            <a:r>
              <a:rPr lang="en-US" b="1" i="0" dirty="0">
                <a:solidFill>
                  <a:srgbClr val="D4D4D4"/>
                </a:solidFill>
                <a:effectLst/>
                <a:latin typeface="Segoe UI Light" panose="020B0502040204020203" pitchFamily="34" charset="0"/>
                <a:cs typeface="Segoe UI Light" panose="020B0502040204020203" pitchFamily="34" charset="0"/>
              </a:rPr>
              <a:t> &lt;CLICK&gt;</a:t>
            </a:r>
          </a:p>
          <a:p>
            <a:endParaRPr lang="en-US" b="1"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Filter</a:t>
            </a:r>
            <a:r>
              <a:rPr lang="en-US" b="0" i="0" dirty="0">
                <a:solidFill>
                  <a:srgbClr val="D4D4D4"/>
                </a:solidFill>
                <a:effectLst/>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While slicers are very useful, if you want to filter your data in a basic way, you do not need to add slicers to your report. Power BI Desktop has a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pane that can handle the basic slicer operations. Depending on your requirements, you might save time and effort by avoiding the use of slicers and simply using the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pane instead. This has the added benefit of reducing the total number of visuals on a report, which will improve performance.</a:t>
            </a:r>
            <a:endParaRPr lang="en-US" b="0" i="0" dirty="0">
              <a:solidFill>
                <a:srgbClr val="D4D4D4"/>
              </a:solidFill>
              <a:effectLst/>
              <a:latin typeface="Segoe UI Light" panose="020B0502040204020203" pitchFamily="34" charset="0"/>
              <a:cs typeface="Segoe UI Light" panose="020B0502040204020203" pitchFamily="34" charset="0"/>
            </a:endParaRPr>
          </a:p>
          <a:p>
            <a:endParaRPr lang="en-US" b="0" i="0" dirty="0">
              <a:solidFill>
                <a:srgbClr val="D4D4D4"/>
              </a:solidFill>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As a report designer, you can customize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in Power BI Desktop as follows: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Add and remove fields to filter on.</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Change the filter state.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Format and customize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so that it feels part of your report.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Define whether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is open or collapsed by default when a consumer opens the report.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Hide the entire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or specific filters that you don't want report consumers to see.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Control and even bookmark the visibility, open, and collapsed state of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Lock filters that you don't want consumers to edit.</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To apply a filter, drag and drop a field from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into the relevant section of the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pane.</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&lt;CLICK&gt;</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Sorting</a:t>
            </a:r>
            <a:r>
              <a:rPr lang="en-US" b="0" i="0" dirty="0">
                <a:solidFill>
                  <a:srgbClr val="D4D4D4"/>
                </a:solidFill>
                <a:effectLst/>
                <a:latin typeface="Segoe UI Light" panose="020B0502040204020203" pitchFamily="34" charset="0"/>
                <a:cs typeface="Segoe UI Light" panose="020B0502040204020203" pitchFamily="34" charset="0"/>
              </a:rPr>
              <a:t>: </a:t>
            </a:r>
          </a:p>
          <a:p>
            <a:pPr algn="l"/>
            <a:r>
              <a:rPr lang="en-US" b="0" i="0" dirty="0">
                <a:effectLst/>
                <a:latin typeface="Segoe UI Light" panose="020B0502040204020203" pitchFamily="34" charset="0"/>
                <a:cs typeface="Segoe UI Light" panose="020B0502040204020203" pitchFamily="34" charset="0"/>
              </a:rPr>
              <a:t>You can sort the data displayed in your visuals, so they display exactly how you want them to.</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Sorting helps you to display the most important data in the most logical way, such as in alphabetical or numeric order. This basic task can help you to make big business decisions. For example, if you display products with the highest sales first, you help the end-user to see what product is the most popular among the customer base. Similarly, the products with low sales can be discontinued or replaced with new products, in order to increase revenue.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sort a visual, start by selecting the </a:t>
            </a:r>
            <a:r>
              <a:rPr lang="en-US" b="1" i="0" dirty="0">
                <a:effectLst/>
                <a:latin typeface="Segoe UI Light" panose="020B0502040204020203" pitchFamily="34" charset="0"/>
                <a:cs typeface="Segoe UI Light" panose="020B0502040204020203" pitchFamily="34" charset="0"/>
              </a:rPr>
              <a:t>More options</a:t>
            </a:r>
            <a:r>
              <a:rPr lang="en-US" b="0" i="0" dirty="0">
                <a:effectLst/>
                <a:latin typeface="Segoe UI Light" panose="020B0502040204020203" pitchFamily="34" charset="0"/>
                <a:cs typeface="Segoe UI Light" panose="020B0502040204020203" pitchFamily="34" charset="0"/>
              </a:rPr>
              <a:t> (...) button in the upper-right corner of the visual. You have three sorting options:</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Sort descending</a:t>
            </a:r>
            <a:r>
              <a:rPr lang="en-US" b="0" i="0" dirty="0">
                <a:effectLst/>
                <a:latin typeface="Segoe UI Light" panose="020B0502040204020203" pitchFamily="34" charset="0"/>
                <a:cs typeface="Segoe UI Light" panose="020B0502040204020203" pitchFamily="34" charset="0"/>
              </a:rPr>
              <a:t> - Sorts the visual by the selected column in the order of greatest value to smallest value.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Sort Ascending</a:t>
            </a:r>
            <a:r>
              <a:rPr lang="en-US" b="0" i="0" dirty="0">
                <a:effectLst/>
                <a:latin typeface="Segoe UI Light" panose="020B0502040204020203" pitchFamily="34" charset="0"/>
                <a:cs typeface="Segoe UI Light" panose="020B0502040204020203" pitchFamily="34" charset="0"/>
              </a:rPr>
              <a:t> - Sorts the visual by the selected column in the order of smallest value to greatest value.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Sort by</a:t>
            </a:r>
            <a:r>
              <a:rPr lang="en-US" b="0" i="0" dirty="0">
                <a:effectLst/>
                <a:latin typeface="Segoe UI Light" panose="020B0502040204020203" pitchFamily="34" charset="0"/>
                <a:cs typeface="Segoe UI Light" panose="020B0502040204020203" pitchFamily="34" charset="0"/>
              </a:rPr>
              <a:t> - Sorts the data by a specific column. Hover over this option to display the list of columns that you can select from.</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3645214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9F26854-F9AE-4E32-B2A5-59EE421C280D}" type="datetime8">
              <a:rPr lang="en-US" smtClean="0"/>
              <a:t>4/19/2022 2:07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8625781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When you have completed creating your report, the performance of that report depends on how quickly data can load onto the report page. You should test out your report in the Power BI Report Server, to see how it works from an end-user perspective. If you experience any issues yourself, or if the report users have reported issues, you need to investigate the cause of those issues, and take measures to tune the report for more optimized performance.</a:t>
            </a:r>
          </a:p>
          <a:p>
            <a:br>
              <a:rPr lang="en-US" dirty="0">
                <a:latin typeface="Segoe UI Light" panose="020B0502040204020203" pitchFamily="34" charset="0"/>
                <a:cs typeface="Segoe UI Light" panose="020B0502040204020203" pitchFamily="34" charset="0"/>
              </a:rPr>
            </a:br>
            <a:r>
              <a:rPr lang="en-US" b="1" dirty="0">
                <a:latin typeface="Segoe UI Light" panose="020B0502040204020203" pitchFamily="34" charset="0"/>
                <a:cs typeface="Segoe UI Light" panose="020B0502040204020203" pitchFamily="34" charset="0"/>
              </a:rPr>
              <a:t>Analyze Performance</a:t>
            </a:r>
            <a:r>
              <a:rPr lang="en-US" dirty="0">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To investigate the cause of issues, your first port of call is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tool within Power BI Desktop.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allows you to find out how each of your report elements and provides you with logs which measure (in time duration) how each of your report elements performs when users interact with them. By looking closely at the durations in the logs, you can identify which elements of the report are the most (or least) resource intensive. You can find where the bottlenecks are and this gives you a good starting point for making changes.</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Before you run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ensure you clear the visual cache and data engine cache, otherwise the results will not be accurate. Also, you should set up the report so that it opens on a blank page.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you have cleared the caches, and opened the report on the blank page, to run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go to </a:t>
            </a:r>
            <a:r>
              <a:rPr lang="en-US" b="1" i="0" dirty="0">
                <a:effectLst/>
                <a:latin typeface="Segoe UI Light" panose="020B0502040204020203" pitchFamily="34" charset="0"/>
                <a:cs typeface="Segoe UI Light" panose="020B0502040204020203" pitchFamily="34" charset="0"/>
              </a:rPr>
              <a:t>View</a:t>
            </a:r>
            <a:r>
              <a:rPr lang="en-US" b="0" i="0" dirty="0">
                <a:effectLst/>
                <a:latin typeface="Segoe UI Light" panose="020B0502040204020203" pitchFamily="34" charset="0"/>
                <a:cs typeface="Segoe UI Light" panose="020B0502040204020203" pitchFamily="34" charset="0"/>
              </a:rPr>
              <a:t> tab, select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and then select </a:t>
            </a:r>
            <a:r>
              <a:rPr lang="en-US" b="1" i="0" dirty="0">
                <a:effectLst/>
                <a:latin typeface="Segoe UI Light" panose="020B0502040204020203" pitchFamily="34" charset="0"/>
                <a:cs typeface="Segoe UI Light" panose="020B0502040204020203" pitchFamily="34" charset="0"/>
              </a:rPr>
              <a:t>Start Recording</a:t>
            </a:r>
            <a:r>
              <a:rPr lang="en-US" b="0" i="0" dirty="0">
                <a:effectLst/>
                <a:latin typeface="Segoe UI Light" panose="020B0502040204020203" pitchFamily="34" charset="0"/>
                <a:cs typeface="Segoe UI Light" panose="020B0502040204020203" pitchFamily="34" charset="0"/>
              </a:rPr>
              <a:t>.</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Interact with your report as you would expect a user to, then stop the recording. You will see the results of your interactions displaying in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pane as you work. When you are finished, select the </a:t>
            </a:r>
            <a:r>
              <a:rPr lang="en-US" b="1" i="0" dirty="0">
                <a:effectLst/>
                <a:latin typeface="Segoe UI Light" panose="020B0502040204020203" pitchFamily="34" charset="0"/>
                <a:cs typeface="Segoe UI Light" panose="020B0502040204020203" pitchFamily="34" charset="0"/>
              </a:rPr>
              <a:t>Stop</a:t>
            </a:r>
            <a:r>
              <a:rPr lang="en-US" b="0" i="0" dirty="0">
                <a:effectLst/>
                <a:latin typeface="Segoe UI Light" panose="020B0502040204020203" pitchFamily="34" charset="0"/>
                <a:cs typeface="Segoe UI Light" panose="020B0502040204020203" pitchFamily="34" charset="0"/>
              </a:rPr>
              <a:t> button. You can then analyze the results in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pane. You will see the performance results of each item in the report, in milliseconds, under the </a:t>
            </a:r>
            <a:r>
              <a:rPr lang="en-US" b="1" i="0" dirty="0">
                <a:effectLst/>
                <a:latin typeface="Segoe UI Light" panose="020B0502040204020203" pitchFamily="34" charset="0"/>
                <a:cs typeface="Segoe UI Light" panose="020B0502040204020203" pitchFamily="34" charset="0"/>
              </a:rPr>
              <a:t>Duration</a:t>
            </a:r>
            <a:r>
              <a:rPr lang="en-US" b="0" i="0" dirty="0">
                <a:effectLst/>
                <a:latin typeface="Segoe UI Light" panose="020B0502040204020203" pitchFamily="34" charset="0"/>
                <a:cs typeface="Segoe UI Light" panose="020B0502040204020203" pitchFamily="34" charset="0"/>
              </a:rPr>
              <a:t> column.</a:t>
            </a:r>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Tune Performance</a:t>
            </a:r>
            <a:r>
              <a:rPr lang="en-US" dirty="0">
                <a:latin typeface="Segoe UI Light" panose="020B0502040204020203" pitchFamily="34" charset="0"/>
                <a:cs typeface="Segoe UI Light" panose="020B0502040204020203" pitchFamily="34" charset="0"/>
              </a:rPr>
              <a:t>:</a:t>
            </a:r>
          </a:p>
          <a:p>
            <a:pPr algn="l"/>
            <a:r>
              <a:rPr lang="en-US" b="0" i="0" dirty="0">
                <a:effectLst/>
                <a:latin typeface="Segoe UI Light" panose="020B0502040204020203" pitchFamily="34" charset="0"/>
                <a:cs typeface="Segoe UI Light" panose="020B0502040204020203" pitchFamily="34" charset="0"/>
              </a:rPr>
              <a:t>The results of your analysis will identify areas for improvement and highlight items that you need to optimize.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A common reason for poor performance is too many visuals on the same page. In the following image you can see an example of a busy page that contains many visuals.</a:t>
            </a:r>
          </a:p>
          <a:p>
            <a:endParaRPr lang="en-US" dirty="0">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If you identify visuals as the bottleneck leading to poor performance, you can take the following steps to tune the report:</a:t>
            </a:r>
          </a:p>
          <a:p>
            <a:pPr algn="l"/>
            <a:endParaRPr lang="en-US" b="0" i="0" dirty="0">
              <a:effectLst/>
              <a:latin typeface="Segoe UI Light" panose="020B0502040204020203" pitchFamily="34" charset="0"/>
              <a:cs typeface="Segoe UI Light" panose="020B0502040204020203" pitchFamily="34" charset="0"/>
            </a:endParaRP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Reduce the number of visuals on the report page; fewer visuals means better performance. If a visual is not necessary and does not add value to the end user, should remove it. Rather than using multiple visuals on the page, consider other ways to provide additional details, such as </a:t>
            </a:r>
            <a:r>
              <a:rPr lang="en-US" b="0"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pages and report page tooltips.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Reduce the number of fields in each visual. The upper limit for visuals is 100 fields, so a visual with more than 100 fields will be slow to load (and look cluttered and confusing). Identify fields that are not valuable to the visual and remove them.</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If you find that visuals are not causing the performance issues, you should take a close look at the DAX Query results that are displayed in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pane, and investigate further into those.</a:t>
            </a:r>
          </a:p>
          <a:p>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40861811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When you publish your report to Power BI web service, the consumers (users) of your report can add comments to the report. Comments can be useful for personal comments or for starting a conversation about a report item with your colleagues. For example, users can comment on pages or visuals that are experiencing issues with or they could give you suggestions for changes or improvements.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Comments are also available for paginated reports, dashboards and visuals. Anyone with the right permissions can see those comments. When you add a comment to a specific visual rather than the report as a whole, the context of the comment is more clear, and acts like a personal bookmark.</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add or view comment on a report, open the report in the Power BI web service. In the upper-right corner, select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In the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pane, you can see any existing comments and write your own comments, then select </a:t>
            </a:r>
            <a:r>
              <a:rPr lang="en-US" b="1" i="0" dirty="0">
                <a:effectLst/>
                <a:latin typeface="Segoe UI Light" panose="020B0502040204020203" pitchFamily="34" charset="0"/>
                <a:cs typeface="Segoe UI Light" panose="020B0502040204020203" pitchFamily="34" charset="0"/>
              </a:rPr>
              <a:t>Post Comment</a:t>
            </a:r>
            <a:r>
              <a:rPr lang="en-US" b="0" i="0" dirty="0">
                <a:effectLst/>
                <a:latin typeface="Segoe UI Light" panose="020B0502040204020203" pitchFamily="34" charset="0"/>
                <a:cs typeface="Segoe UI Light" panose="020B0502040204020203" pitchFamily="34" charset="0"/>
              </a:rPr>
              <a:t>.</a:t>
            </a:r>
          </a:p>
          <a:p>
            <a:br>
              <a:rPr lang="en-US" dirty="0">
                <a:latin typeface="Segoe UI Light" panose="020B0502040204020203" pitchFamily="34" charset="0"/>
                <a:cs typeface="Segoe UI Light" panose="020B0502040204020203" pitchFamily="34" charset="0"/>
              </a:rPr>
            </a:br>
            <a:r>
              <a:rPr lang="en-US" b="0" i="0" dirty="0">
                <a:effectLst/>
                <a:latin typeface="Segoe UI Light" panose="020B0502040204020203" pitchFamily="34" charset="0"/>
                <a:cs typeface="Segoe UI Light" panose="020B0502040204020203" pitchFamily="34" charset="0"/>
              </a:rPr>
              <a:t>To add a comment from a visual, select the visual in the report to open that visual in focus mode. Then select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from the top menu, and type your comment in the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pane that displays.</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9854138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To ensure you have full control over the behavior of your report and can determine the expected user experience, you can edit the default interactions and use the drill-through features.</a:t>
            </a: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Edit interactions</a:t>
            </a:r>
            <a:r>
              <a:rPr lang="en-US" b="0" i="0" dirty="0">
                <a:effectLst/>
                <a:latin typeface="Segoe UI Light" panose="020B0502040204020203" pitchFamily="34" charset="0"/>
                <a:cs typeface="Segoe UI Light" panose="020B0502040204020203" pitchFamily="34" charset="0"/>
              </a:rPr>
              <a:t>:</a:t>
            </a:r>
          </a:p>
          <a:p>
            <a:pPr algn="l"/>
            <a:r>
              <a:rPr lang="en-US" b="0" i="0" dirty="0">
                <a:effectLst/>
                <a:latin typeface="Segoe UI Light" panose="020B0502040204020203" pitchFamily="34" charset="0"/>
                <a:cs typeface="Segoe UI Light" panose="020B0502040204020203" pitchFamily="34" charset="0"/>
              </a:rPr>
              <a:t>You can use visual interaction controls to customize how the visualizations on your report page impact each other, in order words, filter and highlight each other.</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For example, when you select an item in a visual, the other visuals update to display data for that item. They might be highlighting or filtering the selected data. You can stop this from happening, or change a highlight action to a filter action and vice versa. </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enable the visual interaction controls, select a visualization then go to the </a:t>
            </a:r>
            <a:r>
              <a:rPr lang="en-US" b="1" i="0" dirty="0">
                <a:effectLst/>
                <a:latin typeface="Segoe UI Light" panose="020B0502040204020203" pitchFamily="34" charset="0"/>
                <a:cs typeface="Segoe UI Light" panose="020B0502040204020203" pitchFamily="34" charset="0"/>
              </a:rPr>
              <a:t>Format</a:t>
            </a:r>
            <a:r>
              <a:rPr lang="en-US" b="0" i="0" dirty="0">
                <a:effectLst/>
                <a:latin typeface="Segoe UI Light" panose="020B0502040204020203" pitchFamily="34" charset="0"/>
                <a:cs typeface="Segoe UI Light" panose="020B0502040204020203" pitchFamily="34" charset="0"/>
              </a:rPr>
              <a:t> tab in the ribbon and select </a:t>
            </a:r>
            <a:r>
              <a:rPr lang="en-US" b="1" i="0" dirty="0">
                <a:effectLst/>
                <a:latin typeface="Segoe UI Light" panose="020B0502040204020203" pitchFamily="34" charset="0"/>
                <a:cs typeface="Segoe UI Light" panose="020B0502040204020203" pitchFamily="34" charset="0"/>
              </a:rPr>
              <a:t>Edit interactions</a:t>
            </a:r>
            <a:r>
              <a:rPr lang="en-US" b="0" i="0" dirty="0">
                <a:effectLst/>
                <a:latin typeface="Segoe UI Light" panose="020B0502040204020203" pitchFamily="34" charset="0"/>
                <a:cs typeface="Segoe UI Light" panose="020B0502040204020203" pitchFamily="34" charset="0"/>
              </a:rPr>
              <a: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change an interaction of a selected visual, select the required interaction icon. Remember, the applied interaction is bold. In the following image: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The selected interaction is cross-highlight because the </a:t>
            </a:r>
            <a:r>
              <a:rPr lang="en-US" b="1" i="0" dirty="0">
                <a:effectLst/>
                <a:latin typeface="Segoe UI Light" panose="020B0502040204020203" pitchFamily="34" charset="0"/>
                <a:cs typeface="Segoe UI Light" panose="020B0502040204020203" pitchFamily="34" charset="0"/>
              </a:rPr>
              <a:t>Highlight</a:t>
            </a:r>
            <a:r>
              <a:rPr lang="en-US" b="0" i="0" dirty="0">
                <a:effectLst/>
                <a:latin typeface="Segoe UI Light" panose="020B0502040204020203" pitchFamily="34" charset="0"/>
                <a:cs typeface="Segoe UI Light" panose="020B0502040204020203" pitchFamily="34" charset="0"/>
              </a:rPr>
              <a:t> icon is bolded.</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You can change the interaction to cross-filter by selecting the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icon.</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You can remove the interaction altogether by selecting the </a:t>
            </a:r>
            <a:r>
              <a:rPr lang="en-US" b="1" i="0" dirty="0">
                <a:effectLst/>
                <a:latin typeface="Segoe UI Light" panose="020B0502040204020203" pitchFamily="34" charset="0"/>
                <a:cs typeface="Segoe UI Light" panose="020B0502040204020203" pitchFamily="34" charset="0"/>
              </a:rPr>
              <a:t>None</a:t>
            </a:r>
            <a:r>
              <a:rPr lang="en-US" b="0" i="0" dirty="0">
                <a:effectLst/>
                <a:latin typeface="Segoe UI Light" panose="020B0502040204020203" pitchFamily="34" charset="0"/>
                <a:cs typeface="Segoe UI Light" panose="020B0502040204020203" pitchFamily="34" charset="0"/>
              </a:rPr>
              <a:t> icon.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Keep in mind that the number of interactions between your visuals will impact on the performance of your report. To optimize the performance of your report, you should consider the query reduction options that are available within Power BI Desktop.</a:t>
            </a:r>
          </a:p>
          <a:p>
            <a:pPr algn="l"/>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&lt;CLICK&gt;</a:t>
            </a:r>
          </a:p>
          <a:p>
            <a:pPr algn="l"/>
            <a:r>
              <a:rPr lang="en-US" b="1" i="0" dirty="0">
                <a:effectLst/>
                <a:latin typeface="Segoe UI Light" panose="020B0502040204020203" pitchFamily="34" charset="0"/>
                <a:cs typeface="Segoe UI Light" panose="020B0502040204020203" pitchFamily="34" charset="0"/>
              </a:rPr>
              <a:t>Drill through</a:t>
            </a:r>
            <a:r>
              <a:rPr lang="en-US" b="0" i="0" dirty="0">
                <a:effectLst/>
                <a:latin typeface="Segoe UI Light" panose="020B0502040204020203" pitchFamily="34" charset="0"/>
                <a:cs typeface="Segoe UI Light" panose="020B0502040204020203" pitchFamily="34" charset="0"/>
              </a:rPr>
              <a:t>:</a:t>
            </a:r>
          </a:p>
          <a:p>
            <a:pPr algn="l"/>
            <a:r>
              <a:rPr lang="en-US" b="0" i="0" dirty="0">
                <a:effectLst/>
                <a:latin typeface="Segoe UI Light" panose="020B0502040204020203" pitchFamily="34" charset="0"/>
                <a:cs typeface="Segoe UI Light" panose="020B0502040204020203" pitchFamily="34" charset="0"/>
              </a:rPr>
              <a:t>You can use the drill through feature to create a page in your report that focuses on a specific entity, such as a product, category, or region. You can then access this page when you drill through from the related visuals that are on other pages in your report. The information that displays on the drill through page will be specific to the item you select on the visual.</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In this example, you create a drill through for the product category entity. You start by creating a page in your report and rename it to </a:t>
            </a:r>
            <a:r>
              <a:rPr lang="en-US" b="0" i="1" dirty="0">
                <a:effectLst/>
                <a:latin typeface="Segoe UI Light" panose="020B0502040204020203" pitchFamily="34" charset="0"/>
                <a:cs typeface="Segoe UI Light" panose="020B0502040204020203" pitchFamily="34" charset="0"/>
              </a:rPr>
              <a:t>Detail Page</a:t>
            </a:r>
            <a:r>
              <a:rPr lang="en-US" b="0" i="0" dirty="0">
                <a:effectLst/>
                <a:latin typeface="Segoe UI Light" panose="020B0502040204020203" pitchFamily="34" charset="0"/>
                <a:cs typeface="Segoe UI Light" panose="020B0502040204020203" pitchFamily="34" charset="0"/>
              </a:rPr>
              <a:t>. On that page, you add a visual for the entity that you want to provide the drill through for.</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Then, from </a:t>
            </a:r>
            <a:r>
              <a:rPr lang="en-US" b="1" i="0" dirty="0">
                <a:effectLst/>
                <a:latin typeface="Segoe UI Light" panose="020B0502040204020203" pitchFamily="34" charset="0"/>
                <a:cs typeface="Segoe UI Light" panose="020B0502040204020203" pitchFamily="34" charset="0"/>
              </a:rPr>
              <a:t>Values</a:t>
            </a:r>
            <a:r>
              <a:rPr lang="en-US" b="0" i="0" dirty="0">
                <a:effectLst/>
                <a:latin typeface="Segoe UI Light" panose="020B0502040204020203" pitchFamily="34" charset="0"/>
                <a:cs typeface="Segoe UI Light" panose="020B0502040204020203" pitchFamily="34" charset="0"/>
              </a:rPr>
              <a:t> section of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drag the field (</a:t>
            </a:r>
            <a:r>
              <a:rPr lang="en-US" b="1" i="0" dirty="0">
                <a:effectLst/>
                <a:latin typeface="Segoe UI Light" panose="020B0502040204020203" pitchFamily="34" charset="0"/>
                <a:cs typeface="Segoe UI Light" panose="020B0502040204020203" pitchFamily="34" charset="0"/>
              </a:rPr>
              <a:t>Category Name</a:t>
            </a:r>
            <a:r>
              <a:rPr lang="en-US" b="0" i="0" dirty="0">
                <a:effectLst/>
                <a:latin typeface="Segoe UI Light" panose="020B0502040204020203" pitchFamily="34" charset="0"/>
                <a:cs typeface="Segoe UI Light" panose="020B0502040204020203" pitchFamily="34" charset="0"/>
              </a:rPr>
              <a:t>) for which you want to enable drill through into the </a:t>
            </a:r>
            <a:r>
              <a:rPr lang="en-US" b="1" i="0" dirty="0">
                <a:effectLst/>
                <a:latin typeface="Segoe UI Light" panose="020B0502040204020203" pitchFamily="34" charset="0"/>
                <a:cs typeface="Segoe UI Light" panose="020B0502040204020203" pitchFamily="34" charset="0"/>
              </a:rPr>
              <a:t>Drill-through filters</a:t>
            </a:r>
            <a:r>
              <a:rPr lang="en-US" b="0" i="0" dirty="0">
                <a:effectLst/>
                <a:latin typeface="Segoe UI Light" panose="020B0502040204020203" pitchFamily="34" charset="0"/>
                <a:cs typeface="Segoe UI Light" panose="020B0502040204020203" pitchFamily="34" charset="0"/>
              </a:rPr>
              <a: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Power BI Desktop automatically creates a </a:t>
            </a:r>
            <a:r>
              <a:rPr lang="en-US" b="1" i="0" dirty="0">
                <a:effectLst/>
                <a:latin typeface="Segoe UI Light" panose="020B0502040204020203" pitchFamily="34" charset="0"/>
                <a:cs typeface="Segoe UI Light" panose="020B0502040204020203" pitchFamily="34" charset="0"/>
              </a:rPr>
              <a:t>Back</a:t>
            </a:r>
            <a:r>
              <a:rPr lang="en-US" b="0" i="0" dirty="0">
                <a:effectLst/>
                <a:latin typeface="Segoe UI Light" panose="020B0502040204020203" pitchFamily="34" charset="0"/>
                <a:cs typeface="Segoe UI Light" panose="020B0502040204020203" pitchFamily="34" charset="0"/>
              </a:rPr>
              <a:t> button visual on the page for you. This button is for navigation purposes, so your report users can get back to the report page from which they came.</a:t>
            </a:r>
          </a:p>
          <a:p>
            <a:pPr algn="l"/>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&lt;CLICK&gt;</a:t>
            </a:r>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Cross-report drill through</a:t>
            </a:r>
            <a:r>
              <a:rPr lang="en-US" b="0" i="0" dirty="0">
                <a:effectLst/>
                <a:latin typeface="Segoe UI Light" panose="020B0502040204020203" pitchFamily="34" charset="0"/>
                <a:cs typeface="Segoe UI Light" panose="020B0502040204020203" pitchFamily="34" charset="0"/>
              </a:rPr>
              <a:t>: </a:t>
            </a:r>
          </a:p>
          <a:p>
            <a:pPr algn="l"/>
            <a:r>
              <a:rPr lang="en-US" b="0" i="0" dirty="0">
                <a:effectLst/>
                <a:latin typeface="Segoe UI Light" panose="020B0502040204020203" pitchFamily="34" charset="0"/>
                <a:cs typeface="Segoe UI Light" panose="020B0502040204020203" pitchFamily="34" charset="0"/>
              </a:rPr>
              <a:t>The </a:t>
            </a:r>
            <a:r>
              <a:rPr lang="en-US" b="1" i="0" dirty="0">
                <a:effectLst/>
                <a:latin typeface="Segoe UI Light" panose="020B0502040204020203" pitchFamily="34" charset="0"/>
                <a:cs typeface="Segoe UI Light" panose="020B0502040204020203" pitchFamily="34" charset="0"/>
              </a:rPr>
              <a:t>Cross-report </a:t>
            </a:r>
            <a:r>
              <a:rPr lang="en-US" b="1"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feature allows you to contextually jump from one report to another report in the same Power BI service workspace or app, so you can connect two or more reports that have related content. You can also pass filter context along with that cross-report connection.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For example, you can select a data point on a visual in one report, then </a:t>
            </a:r>
            <a:r>
              <a:rPr lang="en-US" b="0"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to related, detailed information that is in another report.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enable cross-report </a:t>
            </a:r>
            <a:r>
              <a:rPr lang="en-US" b="0"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you first need to validate the data models for the source and target reports. Although the schemas in each report don't have to be the same, both data models must contain the fields you want to pass.</a:t>
            </a:r>
          </a:p>
          <a:p>
            <a:pPr algn="l"/>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NOTE</a:t>
            </a:r>
            <a:r>
              <a:rPr lang="en-US" b="0" i="0" dirty="0">
                <a:effectLst/>
                <a:latin typeface="Segoe UI Light" panose="020B0502040204020203" pitchFamily="34" charset="0"/>
                <a:cs typeface="Segoe UI Light" panose="020B0502040204020203" pitchFamily="34" charset="0"/>
              </a:rPr>
              <a:t>: You need to enable the </a:t>
            </a:r>
            <a:r>
              <a:rPr lang="en-US" b="1" i="0" dirty="0">
                <a:effectLst/>
                <a:latin typeface="Segoe UI Light" panose="020B0502040204020203" pitchFamily="34" charset="0"/>
                <a:cs typeface="Segoe UI Light" panose="020B0502040204020203" pitchFamily="34" charset="0"/>
              </a:rPr>
              <a:t>Cross-report </a:t>
            </a:r>
            <a:r>
              <a:rPr lang="en-US" b="1"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feature in Power BI Desktop. The </a:t>
            </a:r>
            <a:r>
              <a:rPr lang="en-US" b="1" i="0" dirty="0">
                <a:effectLst/>
                <a:latin typeface="Segoe UI Light" panose="020B0502040204020203" pitchFamily="34" charset="0"/>
                <a:cs typeface="Segoe UI Light" panose="020B0502040204020203" pitchFamily="34" charset="0"/>
              </a:rPr>
              <a:t>Cross-report </a:t>
            </a:r>
            <a:r>
              <a:rPr lang="en-US" b="1"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feature can also be enabled/disabled in the report settings in the Power BI Service.</a:t>
            </a:r>
          </a:p>
          <a:p>
            <a:pPr algn="l"/>
            <a:endParaRPr lang="en-US" b="0" i="0" dirty="0">
              <a:effectLst/>
              <a:latin typeface="Segoe UI"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38456767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You can use the </a:t>
            </a:r>
            <a:r>
              <a:rPr lang="en-US" b="1" i="0" dirty="0">
                <a:effectLst/>
                <a:latin typeface="Segoe UI Light" panose="020B0502040204020203" pitchFamily="34" charset="0"/>
                <a:cs typeface="Segoe UI Light" panose="020B0502040204020203" pitchFamily="34" charset="0"/>
              </a:rPr>
              <a:t>Bookmarks</a:t>
            </a:r>
            <a:r>
              <a:rPr lang="en-US" b="0" i="0" dirty="0">
                <a:effectLst/>
                <a:latin typeface="Segoe UI Light" panose="020B0502040204020203" pitchFamily="34" charset="0"/>
                <a:cs typeface="Segoe UI Light" panose="020B0502040204020203" pitchFamily="34" charset="0"/>
              </a:rPr>
              <a:t>, </a:t>
            </a:r>
            <a:r>
              <a:rPr lang="en-US" b="1" i="0" dirty="0">
                <a:effectLst/>
                <a:latin typeface="Segoe UI Light" panose="020B0502040204020203" pitchFamily="34" charset="0"/>
                <a:cs typeface="Segoe UI Light" panose="020B0502040204020203" pitchFamily="34" charset="0"/>
              </a:rPr>
              <a:t>Buttons</a:t>
            </a:r>
            <a:r>
              <a:rPr lang="en-US" b="0" i="0" dirty="0">
                <a:effectLst/>
                <a:latin typeface="Segoe UI Light" panose="020B0502040204020203" pitchFamily="34" charset="0"/>
                <a:cs typeface="Segoe UI Light" panose="020B0502040204020203" pitchFamily="34" charset="0"/>
              </a:rPr>
              <a:t> and </a:t>
            </a:r>
            <a:r>
              <a:rPr lang="en-US" b="1" i="0" dirty="0">
                <a:effectLst/>
                <a:latin typeface="Segoe UI Light" panose="020B0502040204020203" pitchFamily="34" charset="0"/>
                <a:cs typeface="Segoe UI Light" panose="020B0502040204020203" pitchFamily="34" charset="0"/>
              </a:rPr>
              <a:t>Selections</a:t>
            </a:r>
            <a:r>
              <a:rPr lang="en-US" b="0" i="0" dirty="0">
                <a:effectLst/>
                <a:latin typeface="Segoe UI Light" panose="020B0502040204020203" pitchFamily="34" charset="0"/>
                <a:cs typeface="Segoe UI Light" panose="020B0502040204020203" pitchFamily="34" charset="0"/>
              </a:rPr>
              <a:t> features in Power BI Desktop to make your report more interesting and interactive, and easier for users to navigate.</a:t>
            </a:r>
          </a:p>
          <a:p>
            <a:pPr algn="l"/>
            <a:endParaRPr lang="en-US" b="0" i="0" dirty="0">
              <a:effectLst/>
              <a:latin typeface="Segoe UI Light" panose="020B0502040204020203" pitchFamily="34" charset="0"/>
              <a:cs typeface="Segoe UI Light" panose="020B0502040204020203" pitchFamily="34" charset="0"/>
            </a:endParaRP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Bookmarks</a:t>
            </a:r>
            <a:r>
              <a:rPr lang="en-US" b="0" i="0" dirty="0">
                <a:effectLst/>
                <a:latin typeface="Segoe UI Light" panose="020B0502040204020203" pitchFamily="34" charset="0"/>
                <a:cs typeface="Segoe UI Light" panose="020B0502040204020203" pitchFamily="34" charset="0"/>
              </a:rPr>
              <a:t> capture the currently configured view of a report page, so you can quickly return to that view later. You can use bookmarks for different reasons. For example, you can use them to keep track of your own progress when you are creating reports. You can also use them to build a PowerPoint-like presentation that goes through the bookmarks in order, thereby telling a story with your report.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Buttons</a:t>
            </a:r>
            <a:r>
              <a:rPr lang="en-US" b="0" i="0" dirty="0">
                <a:effectLst/>
                <a:latin typeface="Segoe UI Light" panose="020B0502040204020203" pitchFamily="34" charset="0"/>
                <a:cs typeface="Segoe UI Light" panose="020B0502040204020203" pitchFamily="34" charset="0"/>
              </a:rPr>
              <a:t> create a more interactive experience for the report users. With the addition of buttons that have assigned actions, your report behaves similar to an app, where users can hover, click, and interact more with the content.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Selections</a:t>
            </a:r>
            <a:r>
              <a:rPr lang="en-US" b="0" i="0" dirty="0">
                <a:effectLst/>
                <a:latin typeface="Segoe UI Light" panose="020B0502040204020203" pitchFamily="34" charset="0"/>
                <a:cs typeface="Segoe UI Light" panose="020B0502040204020203" pitchFamily="34" charset="0"/>
              </a:rPr>
              <a:t> allow you to determine what items in the report are visible and what items are hidden. Selections are used alongside bookmarks and buttons.</a:t>
            </a: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Bookmarks</a:t>
            </a:r>
            <a:r>
              <a:rPr lang="en-US" dirty="0">
                <a:latin typeface="Segoe UI Light" panose="020B0502040204020203" pitchFamily="34" charset="0"/>
                <a:cs typeface="Segoe UI Light" panose="020B0502040204020203" pitchFamily="34" charset="0"/>
              </a:rPr>
              <a:t>: </a:t>
            </a:r>
          </a:p>
          <a:p>
            <a:r>
              <a:rPr lang="en-US" b="0" i="0" dirty="0">
                <a:effectLst/>
                <a:latin typeface="Segoe UI Light" panose="020B0502040204020203" pitchFamily="34" charset="0"/>
                <a:cs typeface="Segoe UI Light" panose="020B0502040204020203" pitchFamily="34" charset="0"/>
              </a:rPr>
              <a:t>When you add a bookmark, the following elements are saved with the bookmark:</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Current page,</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Filters, slicers, sort order</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Drill location</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0" indent="0">
              <a:buFont typeface="Arial" panose="020B0604020202020204" pitchFamily="34" charset="0"/>
              <a:buNone/>
            </a:pPr>
            <a:r>
              <a:rPr lang="en-US" b="0" i="0" dirty="0">
                <a:effectLst/>
                <a:latin typeface="Segoe UI Light" panose="020B0502040204020203" pitchFamily="34" charset="0"/>
                <a:cs typeface="Segoe UI Light" panose="020B0502040204020203" pitchFamily="34" charset="0"/>
              </a:rPr>
              <a:t>When you have added and formatted all of the visuals and other items on the page, you can add a bookmark to capture a snapshot of the page in its current state. Add multiple bookmarks and switch between the bookmarks.</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0" indent="0">
              <a:buFont typeface="Arial" panose="020B0604020202020204" pitchFamily="34" charset="0"/>
              <a:buNone/>
            </a:pPr>
            <a:r>
              <a:rPr lang="en-US" b="1" i="0" dirty="0">
                <a:effectLst/>
                <a:latin typeface="Segoe UI Light" panose="020B0502040204020203" pitchFamily="34" charset="0"/>
                <a:cs typeface="Segoe UI Light" panose="020B0502040204020203" pitchFamily="34" charset="0"/>
              </a:rPr>
              <a:t>&lt;CLICK&gt;</a:t>
            </a:r>
          </a:p>
          <a:p>
            <a:r>
              <a:rPr lang="en-US" b="1" dirty="0">
                <a:latin typeface="Segoe UI Light" panose="020B0502040204020203" pitchFamily="34" charset="0"/>
                <a:cs typeface="Segoe UI Light" panose="020B0502040204020203" pitchFamily="34" charset="0"/>
              </a:rPr>
              <a:t>Buttons</a:t>
            </a:r>
            <a:r>
              <a:rPr lang="en-US" dirty="0">
                <a:latin typeface="Segoe UI Light" panose="020B0502040204020203" pitchFamily="34" charset="0"/>
                <a:cs typeface="Segoe UI Light" panose="020B0502040204020203" pitchFamily="34" charset="0"/>
              </a:rPr>
              <a:t>: </a:t>
            </a:r>
          </a:p>
          <a:p>
            <a:r>
              <a:rPr lang="en-US" b="0" i="0" dirty="0">
                <a:effectLst/>
                <a:latin typeface="Segoe UI Light" panose="020B0502040204020203" pitchFamily="34" charset="0"/>
                <a:cs typeface="Segoe UI Light" panose="020B0502040204020203" pitchFamily="34" charset="0"/>
              </a:rPr>
              <a:t>You can use buttons for many reasons, such as to switch between two visuals in a report (as required in the previous example), to drill-down into the data in a visual or to move from one page in your report to another. Power BI Desktop provides a range of types of buttons you can add to your report, as illustrated in the following image.</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options for the button action types are the following:</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Back</a:t>
            </a:r>
            <a:r>
              <a:rPr lang="en-US" b="0" i="0" dirty="0">
                <a:effectLst/>
                <a:latin typeface="Segoe UI Light" panose="020B0502040204020203" pitchFamily="34" charset="0"/>
                <a:cs typeface="Segoe UI Light" panose="020B0502040204020203" pitchFamily="34" charset="0"/>
              </a:rPr>
              <a:t> - Returns the user to the previous page of the report. This option is useful for drill-through pages or pages that are all accessed from one main page.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Bookmark</a:t>
            </a:r>
            <a:r>
              <a:rPr lang="en-US" b="0" i="0" dirty="0">
                <a:effectLst/>
                <a:latin typeface="Segoe UI Light" panose="020B0502040204020203" pitchFamily="34" charset="0"/>
                <a:cs typeface="Segoe UI Light" panose="020B0502040204020203" pitchFamily="34" charset="0"/>
              </a:rPr>
              <a:t> - Presents the report page that's associated with a bookmark that is defined for the current report.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Drill through</a:t>
            </a:r>
            <a:r>
              <a:rPr lang="en-US" b="0" i="0" dirty="0">
                <a:effectLst/>
                <a:latin typeface="Segoe UI Light" panose="020B0502040204020203" pitchFamily="34" charset="0"/>
                <a:cs typeface="Segoe UI Light" panose="020B0502040204020203" pitchFamily="34" charset="0"/>
              </a:rPr>
              <a:t> - Brings the user to a drill-through page that is filtered to their selection, without using bookmarks.</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Page navigation</a:t>
            </a:r>
            <a:r>
              <a:rPr lang="en-US" b="0" i="0" dirty="0">
                <a:effectLst/>
                <a:latin typeface="Segoe UI Light" panose="020B0502040204020203" pitchFamily="34" charset="0"/>
                <a:cs typeface="Segoe UI Light" panose="020B0502040204020203" pitchFamily="34" charset="0"/>
              </a:rPr>
              <a:t> - Brings the user to a different page within the report, also without using bookmarks, which is an effective way to create a navigation experience for your report users. You will take a closer look at this type of button in the next unit.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Q&amp;A</a:t>
            </a:r>
            <a:r>
              <a:rPr lang="en-US" b="0" i="0" dirty="0">
                <a:effectLst/>
                <a:latin typeface="Segoe UI Light" panose="020B0502040204020203" pitchFamily="34" charset="0"/>
                <a:cs typeface="Segoe UI Light" panose="020B0502040204020203" pitchFamily="34" charset="0"/>
              </a:rPr>
              <a:t> - Opens a </a:t>
            </a:r>
            <a:r>
              <a:rPr lang="en-US" b="1" i="0" dirty="0">
                <a:effectLst/>
                <a:latin typeface="Segoe UI Light" panose="020B0502040204020203" pitchFamily="34" charset="0"/>
                <a:cs typeface="Segoe UI Light" panose="020B0502040204020203" pitchFamily="34" charset="0"/>
              </a:rPr>
              <a:t>Q&amp;A Explorer</a:t>
            </a:r>
            <a:r>
              <a:rPr lang="en-US" b="0" i="0" dirty="0">
                <a:effectLst/>
                <a:latin typeface="Segoe UI Light" panose="020B0502040204020203" pitchFamily="34" charset="0"/>
                <a:cs typeface="Segoe UI Light" panose="020B0502040204020203" pitchFamily="34" charset="0"/>
              </a:rPr>
              <a:t> window, which allows users to type questions to quickly find the information they are looking for, and specify the type of visual they want to see that information displayed in. This option can be useful if you want to save space in the report but still offer </a:t>
            </a:r>
            <a:r>
              <a:rPr lang="en-US" b="1" i="0" dirty="0">
                <a:effectLst/>
                <a:latin typeface="Segoe UI Light" panose="020B0502040204020203" pitchFamily="34" charset="0"/>
                <a:cs typeface="Segoe UI Light" panose="020B0502040204020203" pitchFamily="34" charset="0"/>
              </a:rPr>
              <a:t>Q&amp;A</a:t>
            </a:r>
            <a:r>
              <a:rPr lang="en-US" b="0" i="0" dirty="0">
                <a:effectLst/>
                <a:latin typeface="Segoe UI Light" panose="020B0502040204020203" pitchFamily="34" charset="0"/>
                <a:cs typeface="Segoe UI Light" panose="020B0502040204020203" pitchFamily="34" charset="0"/>
              </a:rPr>
              <a:t> functionality to the user.</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Web URL</a:t>
            </a:r>
            <a:r>
              <a:rPr lang="en-US" b="0" i="0" dirty="0">
                <a:effectLst/>
                <a:latin typeface="Segoe UI Light" panose="020B0502040204020203" pitchFamily="34" charset="0"/>
                <a:cs typeface="Segoe UI Light" panose="020B0502040204020203" pitchFamily="34" charset="0"/>
              </a:rPr>
              <a:t> - Opens a website in a new browser window. For example, you might want to give users quick access to your organization's website or Intranet from within a report.</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8332071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Key performance indicators (KPIs) are excellent in helping you track progress toward a specific goal over time. </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use a KPI, you need three pieces of information:</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 unit of measurement that you want to track, for instance total sales, number of employee hires, number of loans serviced, or number of students enrolled.</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 goal for the measurement so that you can compare your progress with that goal.</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 time series, for instance daily, monthly, or yearly.</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KPIs work best in a series, for instance, showing the daily, monthly, and yearly goals in the section of a Power BI report.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Start by adding the KPI visual to the design service. The following screenshot shows the KPI icon 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a:t>
            </a:r>
          </a:p>
          <a:p>
            <a:br>
              <a:rPr lang="en-US" dirty="0">
                <a:latin typeface="Segoe UI Light" panose="020B0502040204020203" pitchFamily="34" charset="0"/>
                <a:cs typeface="Segoe UI Light" panose="020B0502040204020203" pitchFamily="34" charset="0"/>
              </a:rPr>
            </a:br>
            <a:r>
              <a:rPr lang="en-US" b="0" i="0" dirty="0">
                <a:effectLst/>
                <a:latin typeface="Segoe UI Light" panose="020B0502040204020203" pitchFamily="34" charset="0"/>
                <a:cs typeface="Segoe UI Light" panose="020B0502040204020203" pitchFamily="34" charset="0"/>
              </a:rPr>
              <a:t>When configuring the KPI visual, enter the unit of measurement that you are tracking in the </a:t>
            </a:r>
            <a:r>
              <a:rPr lang="en-US" b="1" i="0" dirty="0">
                <a:effectLst/>
                <a:latin typeface="Segoe UI Light" panose="020B0502040204020203" pitchFamily="34" charset="0"/>
                <a:cs typeface="Segoe UI Light" panose="020B0502040204020203" pitchFamily="34" charset="0"/>
              </a:rPr>
              <a:t>Indicator</a:t>
            </a:r>
            <a:r>
              <a:rPr lang="en-US" b="0" i="0" dirty="0">
                <a:effectLst/>
                <a:latin typeface="Segoe UI Light" panose="020B0502040204020203" pitchFamily="34" charset="0"/>
                <a:cs typeface="Segoe UI Light" panose="020B0502040204020203" pitchFamily="34" charset="0"/>
              </a:rPr>
              <a:t> prompt. Then, enter the goal under </a:t>
            </a:r>
            <a:r>
              <a:rPr lang="en-US" b="1" i="0" dirty="0">
                <a:effectLst/>
                <a:latin typeface="Segoe UI Light" panose="020B0502040204020203" pitchFamily="34" charset="0"/>
                <a:cs typeface="Segoe UI Light" panose="020B0502040204020203" pitchFamily="34" charset="0"/>
              </a:rPr>
              <a:t>Target goals</a:t>
            </a:r>
            <a:r>
              <a:rPr lang="en-US" b="0" i="0" dirty="0">
                <a:effectLst/>
                <a:latin typeface="Segoe UI Light" panose="020B0502040204020203" pitchFamily="34" charset="0"/>
                <a:cs typeface="Segoe UI Light" panose="020B0502040204020203" pitchFamily="34" charset="0"/>
              </a:rPr>
              <a:t> and select the time series from the </a:t>
            </a:r>
            <a:r>
              <a:rPr lang="en-US" b="1" i="0" dirty="0">
                <a:effectLst/>
                <a:latin typeface="Segoe UI Light" panose="020B0502040204020203" pitchFamily="34" charset="0"/>
                <a:cs typeface="Segoe UI Light" panose="020B0502040204020203" pitchFamily="34" charset="0"/>
              </a:rPr>
              <a:t>Trend axis</a:t>
            </a:r>
            <a:r>
              <a:rPr lang="en-US" b="0" i="0" dirty="0">
                <a:effectLst/>
                <a:latin typeface="Segoe UI Light" panose="020B0502040204020203" pitchFamily="34" charset="0"/>
                <a:cs typeface="Segoe UI Light" panose="020B0502040204020203" pitchFamily="34" charset="0"/>
              </a:rPr>
              <a:t> drop-down list.</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4294889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When you are finished designing your report, you can publish the report to your Power BI workspace. There are also options to export to Microsoft Excel.</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you publish a report, Power BI Desktop packages your report and data, including all your visualizations, queries, and custom measures, and uploads them to the Power BI service.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publish your report, select the </a:t>
            </a:r>
            <a:r>
              <a:rPr lang="en-US" b="1" i="0" dirty="0">
                <a:effectLst/>
                <a:latin typeface="Segoe UI Light" panose="020B0502040204020203" pitchFamily="34" charset="0"/>
                <a:cs typeface="Segoe UI Light" panose="020B0502040204020203" pitchFamily="34" charset="0"/>
              </a:rPr>
              <a:t>Publish</a:t>
            </a:r>
            <a:r>
              <a:rPr lang="en-US" b="0" i="0" dirty="0">
                <a:effectLst/>
                <a:latin typeface="Segoe UI Light" panose="020B0502040204020203" pitchFamily="34" charset="0"/>
                <a:cs typeface="Segoe UI Light" panose="020B0502040204020203" pitchFamily="34" charset="0"/>
              </a:rPr>
              <a:t> button on the </a:t>
            </a:r>
            <a:r>
              <a:rPr lang="en-US" b="1" i="0" dirty="0">
                <a:effectLst/>
                <a:latin typeface="Segoe UI Light" panose="020B0502040204020203" pitchFamily="34" charset="0"/>
                <a:cs typeface="Segoe UI Light" panose="020B0502040204020203" pitchFamily="34" charset="0"/>
              </a:rPr>
              <a:t>Home</a:t>
            </a:r>
            <a:r>
              <a:rPr lang="en-US" b="0" i="0" dirty="0">
                <a:effectLst/>
                <a:latin typeface="Segoe UI Light" panose="020B0502040204020203" pitchFamily="34" charset="0"/>
                <a:cs typeface="Segoe UI Light" panose="020B0502040204020203" pitchFamily="34" charset="0"/>
              </a:rPr>
              <a:t> tab.</a:t>
            </a:r>
          </a:p>
          <a:p>
            <a:endParaRPr lang="en-US" dirty="0">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You might also be required to sign in to Power BI, in which case, enter your sign in credentials to continue.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On the </a:t>
            </a:r>
            <a:r>
              <a:rPr lang="en-US" b="1" i="0" dirty="0">
                <a:effectLst/>
                <a:latin typeface="Segoe UI Light" panose="020B0502040204020203" pitchFamily="34" charset="0"/>
                <a:cs typeface="Segoe UI Light" panose="020B0502040204020203" pitchFamily="34" charset="0"/>
              </a:rPr>
              <a:t>Publish to Power BI</a:t>
            </a:r>
            <a:r>
              <a:rPr lang="en-US" b="0" i="0" dirty="0">
                <a:effectLst/>
                <a:latin typeface="Segoe UI Light" panose="020B0502040204020203" pitchFamily="34" charset="0"/>
                <a:cs typeface="Segoe UI Light" panose="020B0502040204020203" pitchFamily="34" charset="0"/>
              </a:rPr>
              <a:t> window, select the destination in which you want to publish the report. For example, you can publish to a workspace within Power BI. For production reports, it's recommended to publish to an App Workspace.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the report is successfully published, you'll get a success message that contains a link to your report in your Power BI site. Select </a:t>
            </a:r>
            <a:r>
              <a:rPr lang="en-US" b="1" i="0" dirty="0">
                <a:effectLst/>
                <a:latin typeface="Segoe UI Light" panose="020B0502040204020203" pitchFamily="34" charset="0"/>
                <a:cs typeface="Segoe UI Light" panose="020B0502040204020203" pitchFamily="34" charset="0"/>
              </a:rPr>
              <a:t>Got it</a:t>
            </a:r>
            <a:r>
              <a:rPr lang="en-US" b="0" i="0" dirty="0">
                <a:effectLst/>
                <a:latin typeface="Segoe UI Light" panose="020B0502040204020203" pitchFamily="34" charset="0"/>
                <a:cs typeface="Segoe UI Light" panose="020B0502040204020203" pitchFamily="34" charset="0"/>
              </a:rPr>
              <a:t> to close the </a:t>
            </a:r>
            <a:r>
              <a:rPr lang="en-US" b="1" i="0" dirty="0">
                <a:effectLst/>
                <a:latin typeface="Segoe UI Light" panose="020B0502040204020203" pitchFamily="34" charset="0"/>
                <a:cs typeface="Segoe UI Light" panose="020B0502040204020203" pitchFamily="34" charset="0"/>
              </a:rPr>
              <a:t>Publishing to BI</a:t>
            </a:r>
            <a:r>
              <a:rPr lang="en-US" b="0" i="0" dirty="0">
                <a:effectLst/>
                <a:latin typeface="Segoe UI Light" panose="020B0502040204020203" pitchFamily="34" charset="0"/>
                <a:cs typeface="Segoe UI Light" panose="020B0502040204020203" pitchFamily="34" charset="0"/>
              </a:rPr>
              <a:t> window and return to your report in Power BI Desktop. From here, you can click on the URL provided to navigate to the Power BI Service and see your new report.</a:t>
            </a:r>
          </a:p>
          <a:p>
            <a:endParaRPr lang="en-US" dirty="0">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Export reports</a:t>
            </a:r>
          </a:p>
          <a:p>
            <a:pPr algn="l"/>
            <a:r>
              <a:rPr lang="en-US" b="0" i="0" dirty="0">
                <a:effectLst/>
                <a:latin typeface="Segoe UI Light" panose="020B0502040204020203" pitchFamily="34" charset="0"/>
                <a:cs typeface="Segoe UI Light" panose="020B0502040204020203" pitchFamily="34" charset="0"/>
              </a:rPr>
              <a:t>Power BI allows you to export visual data, reports, and datasets. You can export to several different formats including CSV, Excel, and PDF.</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421547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effectLst/>
              <a:latin typeface="Segoe UI"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35289362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9F26854-F9AE-4E32-B2A5-59EE421C280D}" type="datetime8">
              <a:rPr lang="en-US" smtClean="0"/>
              <a:t>4/19/2022 2:07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39671770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D7B9D4F-5F19-438C-92E8-037C6AE8F87D}" type="slidenum">
              <a:rPr lang="en-US" smtClean="0"/>
              <a:t>31</a:t>
            </a:fld>
            <a:endParaRPr lang="en-US" dirty="0"/>
          </a:p>
        </p:txBody>
      </p:sp>
    </p:spTree>
    <p:extLst>
      <p:ext uri="{BB962C8B-B14F-4D97-AF65-F5344CB8AC3E}">
        <p14:creationId xmlns:p14="http://schemas.microsoft.com/office/powerpoint/2010/main" val="1917197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724677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Power BI visuals are attractive charts and graphics that you can use to revitalize your data. Visuals allow you to share data insights more effectively and increase comprehension, retention, and appeal. Visuals are a fundamental part of your report because they help your report audience connect and interact with the information to make informed decisions quickly.</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After you've loaded and modeled your organization's data in Power BI Desktop, you will be ready to start creating your reports. In this module, you'll use the report editor in Power BI Desktop to add suitable visuals to your report canvas. You'll then customize those visuals to meet your organization's requirements.</a:t>
            </a:r>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605370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panose="020B0502040204020203" pitchFamily="34" charset="0"/>
              </a:rPr>
              <a:t>The page layout of the reports you create in Power BI Desktop will likely depend on the business requirements, the context of the underlying data, and the output requirements. For example, if you are designing a dashboard, you'll need to present high-level information on a single page. If you are designing a report, it is a multi-perspective view into your dataset, with visuals that represent different findings and insights from that dataset.</a:t>
            </a:r>
          </a:p>
          <a:p>
            <a:endParaRPr lang="en-US" b="0" i="0" dirty="0">
              <a:effectLst/>
              <a:latin typeface="Segoe UI" panose="020B0502040204020203" pitchFamily="34" charset="0"/>
            </a:endParaRPr>
          </a:p>
          <a:p>
            <a:r>
              <a:rPr lang="en-US" b="0" i="0" dirty="0">
                <a:effectLst/>
                <a:latin typeface="Segoe UI" panose="020B0502040204020203" pitchFamily="34" charset="0"/>
              </a:rPr>
              <a:t>This is an example of a badly designed layout; something you should avoid.</a:t>
            </a:r>
          </a:p>
          <a:p>
            <a:endParaRPr lang="en-US" b="0" i="0" dirty="0">
              <a:effectLst/>
              <a:latin typeface="Segoe UI" panose="020B0502040204020203" pitchFamily="34" charset="0"/>
            </a:endParaRPr>
          </a:p>
          <a:p>
            <a:r>
              <a:rPr lang="en-US" b="0" i="0" dirty="0">
                <a:effectLst/>
                <a:latin typeface="Segoe UI" panose="020B0502040204020203" pitchFamily="34" charset="0"/>
              </a:rPr>
              <a:t>This is an example of a badly designed report. What is wrong with this report?</a:t>
            </a:r>
          </a:p>
          <a:p>
            <a:endParaRPr lang="en-US" b="0" i="0" dirty="0">
              <a:effectLst/>
              <a:latin typeface="Segoe UI" panose="020B0502040204020203" pitchFamily="34" charset="0"/>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&lt;Click&gt;</a:t>
            </a:r>
          </a:p>
          <a:p>
            <a:endParaRPr lang="en-US" b="0" i="0" dirty="0">
              <a:effectLst/>
              <a:latin typeface="Segoe UI" panose="020B0502040204020203" pitchFamily="34" charset="0"/>
            </a:endParaRPr>
          </a:p>
          <a:p>
            <a:r>
              <a:rPr lang="en-US" b="0" i="0" dirty="0">
                <a:effectLst/>
                <a:latin typeface="Segoe UI" panose="020B0502040204020203" pitchFamily="34" charset="0"/>
              </a:rPr>
              <a:t>When designing a report layout (best practices):</a:t>
            </a:r>
          </a:p>
          <a:p>
            <a:pPr marL="171450" indent="-171450">
              <a:buFont typeface="Arial" panose="020B0604020202020204" pitchFamily="34" charset="0"/>
              <a:buChar char="•"/>
            </a:pPr>
            <a:r>
              <a:rPr lang="en-US" b="1" i="0" dirty="0">
                <a:effectLst/>
                <a:latin typeface="Segoe UI" panose="020B0502040204020203" pitchFamily="34" charset="0"/>
              </a:rPr>
              <a:t>Choose the correct format</a:t>
            </a:r>
            <a:r>
              <a:rPr lang="en-US" b="0" i="0" dirty="0">
                <a:effectLst/>
                <a:latin typeface="Segoe UI" panose="020B0502040204020203" pitchFamily="34" charset="0"/>
              </a:rPr>
              <a:t>: Collaborate with stakeholders to understand the requirements for the report, including format, data to display, etc.</a:t>
            </a:r>
          </a:p>
          <a:p>
            <a:pPr marL="171450" indent="-171450">
              <a:buFont typeface="Arial" panose="020B0604020202020204" pitchFamily="34" charset="0"/>
              <a:buChar char="•"/>
            </a:pPr>
            <a:r>
              <a:rPr lang="en-US" b="1" i="0" dirty="0">
                <a:effectLst/>
                <a:latin typeface="Segoe UI" panose="020B0502040204020203" pitchFamily="34" charset="0"/>
              </a:rPr>
              <a:t>Consider the audience of your report</a:t>
            </a:r>
            <a:r>
              <a:rPr lang="en-US" b="0" i="0" dirty="0">
                <a:effectLst/>
                <a:latin typeface="Segoe UI" panose="020B0502040204020203" pitchFamily="34" charset="0"/>
              </a:rPr>
              <a:t>: This is critical on many levels. Your goal is to provide the audience with the information they need, in the most optimal way.</a:t>
            </a:r>
          </a:p>
          <a:p>
            <a:pPr marL="171450" indent="-171450">
              <a:buFont typeface="Arial" panose="020B0604020202020204" pitchFamily="34" charset="0"/>
              <a:buChar char="•"/>
            </a:pPr>
            <a:r>
              <a:rPr lang="en-US" b="1" i="0" dirty="0">
                <a:effectLst/>
                <a:latin typeface="Segoe UI" panose="020B0502040204020203" pitchFamily="34" charset="0"/>
              </a:rPr>
              <a:t>Consider the different needs that the end user may have</a:t>
            </a:r>
            <a:r>
              <a:rPr lang="en-US" b="0" i="0" dirty="0">
                <a:effectLst/>
                <a:latin typeface="Segoe UI" panose="020B0502040204020203" pitchFamily="34" charset="0"/>
              </a:rPr>
              <a:t>: End users of your report might have hearing, motor, cognitive, or visual impairment. To cater for those needs, you'll have to create a report that offers an accessible experience, which means it is easy to navigate and understand by keyboard or screen reader users.</a:t>
            </a:r>
          </a:p>
          <a:p>
            <a:pPr marL="171450" indent="-171450">
              <a:buFont typeface="Arial" panose="020B0604020202020204" pitchFamily="34" charset="0"/>
              <a:buChar char="•"/>
            </a:pPr>
            <a:r>
              <a:rPr lang="en-US" b="1" i="0" dirty="0">
                <a:effectLst/>
                <a:latin typeface="Segoe UI" panose="020B0502040204020203" pitchFamily="34" charset="0"/>
              </a:rPr>
              <a:t>Consider the visuals and elements</a:t>
            </a:r>
            <a:r>
              <a:rPr lang="en-US" b="0" i="0" dirty="0">
                <a:effectLst/>
                <a:latin typeface="Segoe UI" panose="020B0502040204020203" pitchFamily="34" charset="0"/>
              </a:rPr>
              <a:t>: Carefully consider each visual and element that you plan on using in the report. Everything should have a purpose, and you should consider how each element will look to your report users. Oftentimes, simplest is best.</a:t>
            </a:r>
          </a:p>
          <a:p>
            <a:endParaRPr lang="en-US" b="0" i="0" dirty="0">
              <a:effectLst/>
              <a:latin typeface="Segoe UI" panose="020B0502040204020203" pitchFamily="34" charset="0"/>
            </a:endParaRPr>
          </a:p>
          <a:p>
            <a:r>
              <a:rPr lang="en-US" b="0" i="0" dirty="0">
                <a:effectLst/>
                <a:latin typeface="Segoe UI" panose="020B0502040204020203" pitchFamily="34" charset="0"/>
              </a:rPr>
              <a:t>Key guidelines:</a:t>
            </a:r>
          </a:p>
          <a:p>
            <a:pPr marL="171450" indent="-171450">
              <a:buFont typeface="Arial" panose="020B0604020202020204" pitchFamily="34" charset="0"/>
              <a:buChar char="•"/>
            </a:pPr>
            <a:r>
              <a:rPr lang="en-US" b="1" i="0" dirty="0">
                <a:effectLst/>
                <a:latin typeface="Segoe UI" panose="020B0502040204020203" pitchFamily="34" charset="0"/>
              </a:rPr>
              <a:t>Draw a sketch</a:t>
            </a:r>
            <a:r>
              <a:rPr lang="en-US" b="0" i="0" dirty="0">
                <a:effectLst/>
                <a:latin typeface="Segoe UI" panose="020B0502040204020203" pitchFamily="34" charset="0"/>
              </a:rPr>
              <a:t>: Draw a sketch of your report layout, so you can get a quick picture of what will look like, before you spend lots of time physically designing it.</a:t>
            </a:r>
          </a:p>
          <a:p>
            <a:pPr marL="171450" indent="-171450">
              <a:buFont typeface="Arial" panose="020B0604020202020204" pitchFamily="34" charset="0"/>
              <a:buChar char="•"/>
            </a:pPr>
            <a:r>
              <a:rPr lang="en-US" b="1" i="0" dirty="0">
                <a:effectLst/>
                <a:latin typeface="Segoe UI" panose="020B0502040204020203" pitchFamily="34" charset="0"/>
              </a:rPr>
              <a:t>Information</a:t>
            </a:r>
            <a:r>
              <a:rPr lang="en-US" b="0" i="0" dirty="0">
                <a:effectLst/>
                <a:latin typeface="Segoe UI" panose="020B0502040204020203" pitchFamily="34" charset="0"/>
              </a:rPr>
              <a:t>: Focus on the most important information. Highlight key parts of your report with a bright color or summary icon, so that it stands out, and users drawn to the most critical metrics.</a:t>
            </a:r>
          </a:p>
          <a:p>
            <a:pPr marL="171450" indent="-171450">
              <a:buFont typeface="Arial" panose="020B0604020202020204" pitchFamily="34" charset="0"/>
              <a:buChar char="•"/>
            </a:pPr>
            <a:r>
              <a:rPr lang="en-US" b="1" i="0" dirty="0">
                <a:effectLst/>
                <a:latin typeface="Segoe UI" panose="020B0502040204020203" pitchFamily="34" charset="0"/>
              </a:rPr>
              <a:t>Design</a:t>
            </a:r>
            <a:r>
              <a:rPr lang="en-US" b="0" i="0" dirty="0">
                <a:effectLst/>
                <a:latin typeface="Segoe UI" panose="020B0502040204020203" pitchFamily="34" charset="0"/>
              </a:rPr>
              <a:t>: Select the right background for the context of your report. It is said that a white background makes your report look clean and business-like, a black background draws the eye to colorful highlights on the report, and an image used as a background adds numerous feeling.</a:t>
            </a:r>
          </a:p>
          <a:p>
            <a:pPr marL="171450" indent="-171450">
              <a:buFont typeface="Arial" panose="020B0604020202020204" pitchFamily="34" charset="0"/>
              <a:buChar char="•"/>
            </a:pPr>
            <a:r>
              <a:rPr lang="en-US" b="1" i="0" dirty="0">
                <a:effectLst/>
                <a:latin typeface="Segoe UI" panose="020B0502040204020203" pitchFamily="34" charset="0"/>
              </a:rPr>
              <a:t>Report page</a:t>
            </a:r>
            <a:r>
              <a:rPr lang="en-US" b="0" i="0" dirty="0">
                <a:effectLst/>
                <a:latin typeface="Segoe UI" panose="020B0502040204020203" pitchFamily="34" charset="0"/>
              </a:rPr>
              <a:t>: It is important to consider that you and the report users might view the reports on screens with different aspect ratios and sizes.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865787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It is important that you choose an effective visualization to ensure that you display the data in the best way possible. Power BI has over 30 visuals, so electing the right visual is critical in telling a compelling story with the data and helping users quickly gain insights from the report.</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When you select the fields that you want to display in a visualization, you can experiment with all the different visualization types to find the one that best suits your needs. If you can't find a visual that meets your needs, you can download other visuals from Microsoft AppSource or import your own custom visuals.</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Power BI includes the following out-of-the-box visuals:</a:t>
            </a:r>
          </a:p>
          <a:p>
            <a:pPr algn="l"/>
            <a:endParaRPr lang="en-US" b="0" i="0" dirty="0">
              <a:effectLst/>
              <a:latin typeface="Segoe UI" panose="020B0502040204020203" pitchFamily="34" charset="0"/>
            </a:endParaRPr>
          </a:p>
          <a:p>
            <a:pPr marL="171450" indent="-171450" algn="l">
              <a:buFont typeface="Arial" panose="020B0604020202020204" pitchFamily="34" charset="0"/>
              <a:buChar char="•"/>
            </a:pPr>
            <a:r>
              <a:rPr lang="en-US" b="1" i="0" dirty="0">
                <a:effectLst/>
                <a:latin typeface="Segoe UI" panose="020B0502040204020203" pitchFamily="34" charset="0"/>
              </a:rPr>
              <a:t>Table and Matrix</a:t>
            </a:r>
            <a:r>
              <a:rPr lang="en-US" b="0" i="0" dirty="0">
                <a:effectLst/>
                <a:latin typeface="Segoe UI" panose="020B0502040204020203" pitchFamily="34" charset="0"/>
              </a:rPr>
              <a:t>: The </a:t>
            </a:r>
            <a:r>
              <a:rPr lang="en-US" b="1" i="0" dirty="0">
                <a:effectLst/>
                <a:latin typeface="Segoe UI" panose="020B0502040204020203" pitchFamily="34" charset="0"/>
              </a:rPr>
              <a:t>table</a:t>
            </a:r>
            <a:r>
              <a:rPr lang="en-US" b="0" i="0" dirty="0">
                <a:effectLst/>
                <a:latin typeface="Segoe UI" panose="020B0502040204020203" pitchFamily="34" charset="0"/>
              </a:rPr>
              <a:t> is a grid that contains related data in a logical series of rows and columns. The table supports two dimensions and the data is flat, which means that duplicate values are displayed and not aggregated. The </a:t>
            </a:r>
            <a:r>
              <a:rPr lang="en-US" b="1" i="0" dirty="0">
                <a:effectLst/>
                <a:latin typeface="Segoe UI" panose="020B0502040204020203" pitchFamily="34" charset="0"/>
              </a:rPr>
              <a:t>Matrix</a:t>
            </a:r>
            <a:r>
              <a:rPr lang="en-US" b="0" i="0" dirty="0">
                <a:effectLst/>
                <a:latin typeface="Segoe UI" panose="020B0502040204020203" pitchFamily="34" charset="0"/>
              </a:rPr>
              <a:t> visualization looks similar to the table visualization; however, it allows you to select one or more elements (rows, columns, values) in the matrix to cross-highlight other visuals on the report page.</a:t>
            </a:r>
          </a:p>
          <a:p>
            <a:pPr marL="171450" indent="-171450" algn="l">
              <a:buFont typeface="Arial" panose="020B0604020202020204" pitchFamily="34" charset="0"/>
              <a:buChar char="•"/>
            </a:pPr>
            <a:r>
              <a:rPr lang="en-US" b="1" i="0" dirty="0">
                <a:effectLst/>
                <a:latin typeface="Segoe UI" panose="020B0502040204020203" pitchFamily="34" charset="0"/>
              </a:rPr>
              <a:t>Bar and column charts</a:t>
            </a:r>
            <a:r>
              <a:rPr lang="en-US" b="0" i="0" dirty="0">
                <a:effectLst/>
                <a:latin typeface="Segoe UI" panose="020B0502040204020203" pitchFamily="34" charset="0"/>
              </a:rPr>
              <a:t>: Power BI Desktop has a variety of bar and column chart visualizations that present specific data across different categories in a stacked or clustered format. The stacked format will stack the information items on top of each other.</a:t>
            </a:r>
          </a:p>
          <a:p>
            <a:pPr marL="171450" indent="-171450" algn="l">
              <a:buFont typeface="Arial" panose="020B0604020202020204" pitchFamily="34" charset="0"/>
              <a:buChar char="•"/>
            </a:pPr>
            <a:r>
              <a:rPr lang="en-US" b="1" i="0" dirty="0">
                <a:effectLst/>
                <a:latin typeface="Segoe UI" panose="020B0502040204020203" pitchFamily="34" charset="0"/>
              </a:rPr>
              <a:t>Line and area charts</a:t>
            </a:r>
            <a:r>
              <a:rPr lang="en-US" b="0" i="0" dirty="0">
                <a:effectLst/>
                <a:latin typeface="Segoe UI" panose="020B0502040204020203" pitchFamily="34" charset="0"/>
              </a:rPr>
              <a:t>: Help you present trends over time. The basic area chart is based on the line chart, with the area between axis and line filled in. The main difference between these two chart types is that the area chart highlights the magnitude of change over time.</a:t>
            </a:r>
          </a:p>
          <a:p>
            <a:pPr marL="171450" indent="-171450" algn="l">
              <a:buFont typeface="Arial" panose="020B0604020202020204" pitchFamily="34" charset="0"/>
              <a:buChar char="•"/>
            </a:pPr>
            <a:r>
              <a:rPr lang="en-US" b="1" i="0" dirty="0">
                <a:effectLst/>
                <a:latin typeface="Segoe UI" panose="020B0502040204020203" pitchFamily="34" charset="0"/>
              </a:rPr>
              <a:t>Pie and donut charts</a:t>
            </a:r>
            <a:r>
              <a:rPr lang="en-US" b="0" i="0" dirty="0">
                <a:effectLst/>
                <a:latin typeface="Segoe UI" panose="020B0502040204020203" pitchFamily="34" charset="0"/>
              </a:rPr>
              <a:t>: Show you the relationship of parts to the whole by dividing the data into segments. From a data analysis perspective, these charts are not useful because interpreting the data that they present can be difficult. Best used for illustrating percentages. </a:t>
            </a:r>
          </a:p>
          <a:p>
            <a:pPr marL="171450" indent="-171450" algn="l">
              <a:buFont typeface="Arial" panose="020B0604020202020204" pitchFamily="34" charset="0"/>
              <a:buChar char="•"/>
            </a:pPr>
            <a:r>
              <a:rPr lang="en-US" b="1" i="0" dirty="0">
                <a:effectLst/>
                <a:latin typeface="Segoe UI" panose="020B0502040204020203" pitchFamily="34" charset="0"/>
              </a:rPr>
              <a:t>Treemaps: </a:t>
            </a:r>
            <a:r>
              <a:rPr lang="en-US" b="0" i="0" dirty="0">
                <a:effectLst/>
                <a:latin typeface="Segoe UI" panose="020B0502040204020203" pitchFamily="34" charset="0"/>
              </a:rPr>
              <a:t>Displays data as set of nested rectangles. It falls into the same category as the pie and donut charts in terms of their data analysis usefulness, but is useful if you want to show attributes by using size and color coding, spot patterns, exceptions, or outliers, or you have large amounts of hierarchical data and a bar chart can’t handle the large number of values.</a:t>
            </a:r>
          </a:p>
          <a:p>
            <a:pPr marL="171450" indent="-171450" algn="l">
              <a:buFont typeface="Arial" panose="020B0604020202020204" pitchFamily="34" charset="0"/>
              <a:buChar char="•"/>
            </a:pPr>
            <a:r>
              <a:rPr lang="en-US" b="1" i="0" dirty="0">
                <a:effectLst/>
                <a:latin typeface="Segoe UI" panose="020B0502040204020203" pitchFamily="34" charset="0"/>
              </a:rPr>
              <a:t>Combo charts</a:t>
            </a:r>
            <a:r>
              <a:rPr lang="en-US" b="0" i="0" dirty="0">
                <a:effectLst/>
                <a:latin typeface="Segoe UI" panose="020B0502040204020203" pitchFamily="34" charset="0"/>
              </a:rPr>
              <a:t>: Is a combination of a column chart and a line chart that can have one or two Y axes. This chart lets you illustrate correlations between two measures in a single visual, compare multiple measures with different value ranges, and conserve space on a report.</a:t>
            </a:r>
          </a:p>
          <a:p>
            <a:pPr marL="171450" indent="-171450" algn="l">
              <a:buFont typeface="Arial" panose="020B0604020202020204" pitchFamily="34" charset="0"/>
              <a:buChar char="•"/>
            </a:pPr>
            <a:r>
              <a:rPr lang="en-US" b="1" i="0" dirty="0">
                <a:effectLst/>
                <a:latin typeface="Segoe UI" panose="020B0502040204020203" pitchFamily="34" charset="0"/>
              </a:rPr>
              <a:t>Cards</a:t>
            </a:r>
            <a:r>
              <a:rPr lang="en-US" b="0" i="0" dirty="0">
                <a:effectLst/>
                <a:latin typeface="Segoe UI" panose="020B0502040204020203" pitchFamily="34" charset="0"/>
              </a:rPr>
              <a:t>: Displays a single value: a single data point. This type of visualization is deal for visualizing important statistics that you want to track on your Power BI dashboard or report, such as total value, YTD sales, or year-over-year change.</a:t>
            </a:r>
          </a:p>
          <a:p>
            <a:pPr marL="171450" indent="-171450" algn="l">
              <a:buFont typeface="Arial" panose="020B0604020202020204" pitchFamily="34" charset="0"/>
              <a:buChar char="•"/>
            </a:pPr>
            <a:r>
              <a:rPr lang="en-US" b="1" i="0" dirty="0">
                <a:effectLst/>
                <a:latin typeface="Segoe UI" panose="020B0502040204020203" pitchFamily="34" charset="0"/>
              </a:rPr>
              <a:t>Funnel</a:t>
            </a:r>
            <a:r>
              <a:rPr lang="en-US" b="0" i="0" dirty="0">
                <a:effectLst/>
                <a:latin typeface="Segoe UI" panose="020B0502040204020203" pitchFamily="34" charset="0"/>
              </a:rPr>
              <a:t>: Displays a linear process that has sequential connected stages, where items flow sequentially from one stage to the next. Useful when the data is sequential, you want to calculate outcomes by stages, or revealing bottlenecks in a linear process.</a:t>
            </a:r>
          </a:p>
          <a:p>
            <a:pPr marL="171450" indent="-171450" algn="l">
              <a:buFont typeface="Arial" panose="020B0604020202020204" pitchFamily="34" charset="0"/>
              <a:buChar char="•"/>
            </a:pPr>
            <a:r>
              <a:rPr lang="en-US" b="1" i="0" dirty="0">
                <a:effectLst/>
                <a:latin typeface="Segoe UI" panose="020B0502040204020203" pitchFamily="34" charset="0"/>
              </a:rPr>
              <a:t>Gauge</a:t>
            </a:r>
            <a:r>
              <a:rPr lang="en-US" b="0" i="0" dirty="0">
                <a:effectLst/>
                <a:latin typeface="Segoe UI" panose="020B0502040204020203" pitchFamily="34" charset="0"/>
              </a:rPr>
              <a:t>: A radial gauge chart has a circular arc and displays a single value that measures progress toward a goal or target.</a:t>
            </a:r>
          </a:p>
          <a:p>
            <a:pPr marL="171450" indent="-171450" algn="l">
              <a:buFont typeface="Arial" panose="020B0604020202020204" pitchFamily="34" charset="0"/>
              <a:buChar char="•"/>
            </a:pPr>
            <a:r>
              <a:rPr lang="en-US" b="1" i="0" dirty="0">
                <a:effectLst/>
                <a:latin typeface="Segoe UI" panose="020B0502040204020203" pitchFamily="34" charset="0"/>
              </a:rPr>
              <a:t>Waterfall</a:t>
            </a:r>
            <a:r>
              <a:rPr lang="en-US" b="0" i="0" dirty="0">
                <a:effectLst/>
                <a:latin typeface="Segoe UI" panose="020B0502040204020203" pitchFamily="34" charset="0"/>
              </a:rPr>
              <a:t>: The </a:t>
            </a:r>
            <a:r>
              <a:rPr lang="en-US" b="1" i="0" dirty="0">
                <a:effectLst/>
                <a:latin typeface="Segoe UI" panose="020B0502040204020203" pitchFamily="34" charset="0"/>
              </a:rPr>
              <a:t>waterfall</a:t>
            </a:r>
            <a:r>
              <a:rPr lang="en-US" b="0" i="0" dirty="0">
                <a:effectLst/>
                <a:latin typeface="Segoe UI" panose="020B0502040204020203" pitchFamily="34" charset="0"/>
              </a:rPr>
              <a:t> visualization (also known as a bridge chart) shows a running total as values are added or subtracted, which is useful in displaying a series of positive and negative changes.</a:t>
            </a:r>
          </a:p>
          <a:p>
            <a:pPr marL="171450" indent="-171450" algn="l">
              <a:buFont typeface="Arial" panose="020B0604020202020204" pitchFamily="34" charset="0"/>
              <a:buChar char="•"/>
            </a:pPr>
            <a:r>
              <a:rPr lang="en-US" b="1" i="0" dirty="0">
                <a:effectLst/>
                <a:latin typeface="Segoe UI" panose="020B0502040204020203" pitchFamily="34" charset="0"/>
              </a:rPr>
              <a:t>Scatter</a:t>
            </a:r>
            <a:r>
              <a:rPr lang="en-US" b="0" i="0" dirty="0">
                <a:effectLst/>
                <a:latin typeface="Segoe UI" panose="020B0502040204020203" pitchFamily="34" charset="0"/>
              </a:rPr>
              <a:t>: The </a:t>
            </a:r>
            <a:r>
              <a:rPr lang="en-US" b="1" i="0" dirty="0">
                <a:effectLst/>
                <a:latin typeface="Segoe UI" panose="020B0502040204020203" pitchFamily="34" charset="0"/>
              </a:rPr>
              <a:t>scatter</a:t>
            </a:r>
            <a:r>
              <a:rPr lang="en-US" b="0" i="0" dirty="0">
                <a:effectLst/>
                <a:latin typeface="Segoe UI" panose="020B0502040204020203" pitchFamily="34" charset="0"/>
              </a:rPr>
              <a:t> chart visualization is effective when you are comparing large numbers of data points without regard to time. </a:t>
            </a:r>
          </a:p>
          <a:p>
            <a:pPr marL="171450" indent="-171450" algn="l">
              <a:buFont typeface="Arial" panose="020B0604020202020204" pitchFamily="34" charset="0"/>
              <a:buChar char="•"/>
            </a:pPr>
            <a:r>
              <a:rPr lang="en-US" b="1" i="0" dirty="0">
                <a:effectLst/>
                <a:latin typeface="Segoe UI" panose="020B0502040204020203" pitchFamily="34" charset="0"/>
              </a:rPr>
              <a:t>Maps</a:t>
            </a:r>
            <a:r>
              <a:rPr lang="en-US" b="0" i="0" dirty="0">
                <a:effectLst/>
                <a:latin typeface="Segoe UI" panose="020B0502040204020203" pitchFamily="34" charset="0"/>
              </a:rPr>
              <a:t>: A </a:t>
            </a:r>
            <a:r>
              <a:rPr lang="en-US" b="1" i="0" dirty="0">
                <a:effectLst/>
                <a:latin typeface="Segoe UI" panose="020B0502040204020203" pitchFamily="34" charset="0"/>
              </a:rPr>
              <a:t>Bubble</a:t>
            </a:r>
            <a:r>
              <a:rPr lang="en-US" b="0" i="0" dirty="0">
                <a:effectLst/>
                <a:latin typeface="Segoe UI" panose="020B0502040204020203" pitchFamily="34" charset="0"/>
              </a:rPr>
              <a:t> map displays precise geographical locations of data points on a map. A </a:t>
            </a:r>
            <a:r>
              <a:rPr lang="en-US" b="1" i="0" dirty="0">
                <a:effectLst/>
                <a:latin typeface="Segoe UI" panose="020B0502040204020203" pitchFamily="34" charset="0"/>
              </a:rPr>
              <a:t>Fill</a:t>
            </a:r>
            <a:r>
              <a:rPr lang="en-US" b="0" i="0" dirty="0">
                <a:effectLst/>
                <a:latin typeface="Segoe UI" panose="020B0502040204020203" pitchFamily="34" charset="0"/>
              </a:rPr>
              <a:t> map uses shading, tinting, or patterns to display how a value differs in proportion across a geographical region. A </a:t>
            </a:r>
            <a:r>
              <a:rPr lang="en-US" b="1" i="0" dirty="0">
                <a:effectLst/>
                <a:latin typeface="Segoe UI" panose="020B0502040204020203" pitchFamily="34" charset="0"/>
              </a:rPr>
              <a:t>Shape</a:t>
            </a:r>
            <a:r>
              <a:rPr lang="en-US" b="0" i="0" dirty="0">
                <a:effectLst/>
                <a:latin typeface="Segoe UI" panose="020B0502040204020203" pitchFamily="34" charset="0"/>
              </a:rPr>
              <a:t> map use colors to display relative comparisons of geographical regions. </a:t>
            </a:r>
          </a:p>
          <a:p>
            <a:pPr marL="171450" indent="-171450" algn="l">
              <a:buFont typeface="Arial" panose="020B0604020202020204" pitchFamily="34" charset="0"/>
              <a:buChar char="•"/>
            </a:pPr>
            <a:r>
              <a:rPr lang="en-US" b="1" i="0" dirty="0">
                <a:effectLst/>
                <a:latin typeface="Segoe UI" panose="020B0502040204020203" pitchFamily="34" charset="0"/>
              </a:rPr>
              <a:t>Slicer</a:t>
            </a:r>
            <a:r>
              <a:rPr lang="en-US" b="0" i="0" dirty="0">
                <a:effectLst/>
                <a:latin typeface="Segoe UI" panose="020B0502040204020203" pitchFamily="34" charset="0"/>
              </a:rPr>
              <a:t>: Used to filter the other visuals on the page. Slicers provide a more advanced and customized way of filtering, in comparison to the </a:t>
            </a:r>
            <a:r>
              <a:rPr lang="en-US" b="1" i="0" dirty="0">
                <a:effectLst/>
                <a:latin typeface="Segoe UI" panose="020B0502040204020203" pitchFamily="34" charset="0"/>
              </a:rPr>
              <a:t>Filters</a:t>
            </a:r>
            <a:r>
              <a:rPr lang="en-US" b="0" i="0" dirty="0">
                <a:effectLst/>
                <a:latin typeface="Segoe UI" panose="020B0502040204020203" pitchFamily="34" charset="0"/>
              </a:rPr>
              <a:t> pane, which is suited to more basic filtering operations. Different types: list, dropdown, buttons. </a:t>
            </a:r>
          </a:p>
          <a:p>
            <a:pPr marL="171450" indent="-171450" algn="l">
              <a:buFont typeface="Arial" panose="020B0604020202020204" pitchFamily="34" charset="0"/>
              <a:buChar char="•"/>
            </a:pPr>
            <a:r>
              <a:rPr lang="en-US" b="1" i="0" dirty="0">
                <a:effectLst/>
                <a:latin typeface="Segoe UI" panose="020B0502040204020203" pitchFamily="34" charset="0"/>
              </a:rPr>
              <a:t>Q&amp;A</a:t>
            </a:r>
            <a:r>
              <a:rPr lang="en-US" b="0" i="0" dirty="0">
                <a:effectLst/>
                <a:latin typeface="Segoe UI" panose="020B0502040204020203" pitchFamily="34" charset="0"/>
              </a:rPr>
              <a:t>: allows you to ask natural language questions and get answers in the form of a visual.</a:t>
            </a:r>
          </a:p>
          <a:p>
            <a:pPr marL="171450" indent="-171450" algn="l">
              <a:buFont typeface="Arial" panose="020B0604020202020204" pitchFamily="34" charset="0"/>
              <a:buChar char="•"/>
            </a:pPr>
            <a:endParaRPr lang="en-US" b="0" i="0" dirty="0">
              <a:effectLst/>
              <a:latin typeface="Segoe UI" panose="020B0502040204020203" pitchFamily="34" charset="0"/>
            </a:endParaRPr>
          </a:p>
          <a:p>
            <a:endParaRPr lang="en-US" dirty="0"/>
          </a:p>
          <a:p>
            <a:br>
              <a:rPr lang="en-US" dirty="0"/>
            </a:b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865787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Power BI has a variety of visuals that you can use to report on the data in your data model. Visuals allow you to present the important information and insights that you discovered in the data in a compelling and insightful way. The report consumers rely on these visualizations as a gateway to the underlying data.</a:t>
            </a:r>
          </a:p>
          <a:p>
            <a:br>
              <a:rPr lang="en-US" dirty="0">
                <a:latin typeface="Segoe UI Light" panose="020B0502040204020203" pitchFamily="34" charset="0"/>
                <a:cs typeface="Segoe UI Light" panose="020B0502040204020203" pitchFamily="34" charset="0"/>
              </a:rPr>
            </a:br>
            <a:r>
              <a:rPr lang="en-US" b="0" i="0" dirty="0">
                <a:effectLst/>
                <a:latin typeface="Segoe UI Light" panose="020B0502040204020203" pitchFamily="34" charset="0"/>
                <a:cs typeface="Segoe UI Light" panose="020B0502040204020203" pitchFamily="34" charset="0"/>
              </a:rPr>
              <a:t>In Power BI Desktop, each visual is represented by an icon 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The types of visuals that are available include charts, maps, cards, a table, a matrix, and many more.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Start by selecting the fields from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that you want to display on the report. Power BI Desktop then automatically selects a visualization for you, depending on the data type of the fields that you selected. While the visual is selected, you can change the visualization type by selecting a different visual from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Visuals considerations:</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Type</a:t>
            </a:r>
            <a:r>
              <a:rPr lang="en-US" b="0" i="0" dirty="0">
                <a:effectLst/>
                <a:latin typeface="Segoe UI Light" panose="020B0502040204020203" pitchFamily="34" charset="0"/>
                <a:cs typeface="Segoe UI Light" panose="020B0502040204020203" pitchFamily="34" charset="0"/>
              </a:rPr>
              <a:t>: You might want to use a combination of visuals in your report, such as cards, charts, tables, slicers, and so on. It is important to use the right number of visuals on a page, and then size and position those visuals in the best way.</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Number</a:t>
            </a:r>
            <a:r>
              <a:rPr lang="en-US" b="0" i="0" dirty="0">
                <a:effectLst/>
                <a:latin typeface="Segoe UI Light" panose="020B0502040204020203" pitchFamily="34" charset="0"/>
                <a:cs typeface="Segoe UI Light" panose="020B0502040204020203" pitchFamily="34" charset="0"/>
              </a:rPr>
              <a:t>: Consider the number of visuals (including slicers) that you want to use on each report page. It's best to limit the number of visuals you use on a page. More visuals might have the opposite effect to what you are trying to achieve. Rather than using multiple visuals, you can provide information in other ways, such as drill through pages and report page tooltips.</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Position</a:t>
            </a:r>
            <a:r>
              <a:rPr lang="en-US" b="0" i="0" dirty="0">
                <a:effectLst/>
                <a:latin typeface="Segoe UI Light" panose="020B0502040204020203" pitchFamily="34" charset="0"/>
                <a:cs typeface="Segoe UI Light" panose="020B0502040204020203" pitchFamily="34" charset="0"/>
              </a:rPr>
              <a:t>: As you add visualizations, move those visuals to specific locations on the page, and make them bigger or smaller for a more effective display. It is best practice to place the most important visual in the top-left corner of your report, as your report users will most likely from read left to right, and top to bottom.</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Size</a:t>
            </a:r>
            <a:r>
              <a:rPr lang="en-US" b="0" i="0" dirty="0">
                <a:effectLst/>
                <a:latin typeface="Segoe UI Light" panose="020B0502040204020203" pitchFamily="34" charset="0"/>
                <a:cs typeface="Segoe UI Light" panose="020B0502040204020203" pitchFamily="34" charset="0"/>
              </a:rPr>
              <a:t>: Power BI determines the size of that visual by default, but you can resize visuals to present the information it displays in the most optimal way. </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Interaction</a:t>
            </a:r>
            <a:r>
              <a:rPr lang="en-US" b="0" i="0" dirty="0">
                <a:effectLst/>
                <a:latin typeface="Segoe UI Light" panose="020B0502040204020203" pitchFamily="34" charset="0"/>
                <a:cs typeface="Segoe UI Light" panose="020B0502040204020203" pitchFamily="34" charset="0"/>
              </a:rPr>
              <a:t>: The visuals that you add to your report will interact with each other, in that, selecting an element in one visual will update other visuals in relation to your selection. As you design a report, it is important to understand visual interaction and consider how they might affect the overall user experience of the report. </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Hierarchies</a:t>
            </a:r>
            <a:r>
              <a:rPr lang="en-US" b="0" i="0" dirty="0">
                <a:effectLst/>
                <a:latin typeface="Segoe UI Light" panose="020B0502040204020203" pitchFamily="34" charset="0"/>
                <a:cs typeface="Segoe UI Light" panose="020B0502040204020203" pitchFamily="34" charset="0"/>
              </a:rPr>
              <a:t>: Consider how hierarchies will affect how the data displays in the visuals, and the navigation experience of your report users. You can also determine the hierarchical path of visuals, so you have full control over what level of detail can be accessed.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904107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In addition to the out-of-the-box visualizations in Power BI Desktop, hundreds of other developers have created a multitude of visuals for you to choose from. If you have a specific visual in mind, you can likely find it in the marketplace. If you can't find it, Power BI makes it possible for you to build your own.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custom visuals that are available in Microsoft AppSource are created by Microsoft and Microsoft partners. Some of these custom visuals are certified and some are not. The certified status means that the visual meets the Microsoft Power BI team code requirements; the visual is tested to verify that it doesn't access external services or resources and that it follows secure coding patterns and guidelines. The certification process is optional, so an uncertified visual is not necessarily unsafe to use.</a:t>
            </a:r>
          </a:p>
          <a:p>
            <a:endParaRPr lang="en-US" dirty="0">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If you want to create your own custom visual, you can use the custom visual software development kit (SDK), which is an open-source tool based on NodeJS (JavaScript programming language) that is available on GitHub. The custom visual is packaged as a single Power BI Visual Tools (.</a:t>
            </a:r>
            <a:r>
              <a:rPr lang="en-US" b="0" i="0" dirty="0" err="1">
                <a:effectLst/>
                <a:latin typeface="Segoe UI Light" panose="020B0502040204020203" pitchFamily="34" charset="0"/>
                <a:cs typeface="Segoe UI Light" panose="020B0502040204020203" pitchFamily="34" charset="0"/>
              </a:rPr>
              <a:t>pbiviz</a:t>
            </a:r>
            <a:r>
              <a:rPr lang="en-US" b="0" i="0" dirty="0">
                <a:effectLst/>
                <a:latin typeface="Segoe UI Light" panose="020B0502040204020203" pitchFamily="34" charset="0"/>
                <a:cs typeface="Segoe UI Light" panose="020B0502040204020203" pitchFamily="34" charset="0"/>
              </a:rPr>
              <a:t>) file that you can import into Power BI Desktop.</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select the </a:t>
            </a:r>
            <a:r>
              <a:rPr lang="en-US" b="1" i="0" dirty="0">
                <a:effectLst/>
                <a:latin typeface="Segoe UI Light" panose="020B0502040204020203" pitchFamily="34" charset="0"/>
                <a:cs typeface="Segoe UI Light" panose="020B0502040204020203" pitchFamily="34" charset="0"/>
              </a:rPr>
              <a:t>Get more visuals</a:t>
            </a:r>
            <a:r>
              <a:rPr lang="en-US" b="0" i="0" dirty="0">
                <a:effectLst/>
                <a:latin typeface="Segoe UI Light" panose="020B0502040204020203" pitchFamily="34" charset="0"/>
                <a:cs typeface="Segoe UI Light" panose="020B0502040204020203" pitchFamily="34" charset="0"/>
              </a:rPr>
              <a:t> icon and then select </a:t>
            </a:r>
            <a:r>
              <a:rPr lang="en-US" b="1" i="0" dirty="0">
                <a:effectLst/>
                <a:latin typeface="Segoe UI Light" panose="020B0502040204020203" pitchFamily="34" charset="0"/>
                <a:cs typeface="Segoe UI Light" panose="020B0502040204020203" pitchFamily="34" charset="0"/>
              </a:rPr>
              <a:t>Get more visuals</a:t>
            </a:r>
            <a:r>
              <a:rPr lang="en-US" b="0" i="0" dirty="0">
                <a:effectLst/>
                <a:latin typeface="Segoe UI Light" panose="020B0502040204020203" pitchFamily="34" charset="0"/>
                <a:cs typeface="Segoe UI Light" panose="020B0502040204020203" pitchFamily="34" charset="0"/>
              </a:rPr>
              <a:t>. On the window that displays, locate and select the visual that you want to import and then select </a:t>
            </a:r>
            <a:r>
              <a:rPr lang="en-US" b="1" i="0" dirty="0">
                <a:effectLst/>
                <a:latin typeface="Segoe UI Light" panose="020B0502040204020203" pitchFamily="34" charset="0"/>
                <a:cs typeface="Segoe UI Light" panose="020B0502040204020203" pitchFamily="34" charset="0"/>
              </a:rPr>
              <a:t>Add</a:t>
            </a:r>
            <a:r>
              <a:rPr lang="en-US" b="0" i="0" dirty="0">
                <a:effectLst/>
                <a:latin typeface="Segoe UI Light" panose="020B0502040204020203" pitchFamily="34" charset="0"/>
                <a:cs typeface="Segoe UI Light" panose="020B0502040204020203" pitchFamily="34" charset="0"/>
              </a:rPr>
              <a:t>.</a:t>
            </a: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NOTE</a:t>
            </a:r>
            <a:r>
              <a:rPr lang="en-US" b="0" i="0" dirty="0">
                <a:effectLst/>
                <a:latin typeface="Segoe UI Light" panose="020B0502040204020203" pitchFamily="34" charset="0"/>
                <a:cs typeface="Segoe UI Light" panose="020B0502040204020203" pitchFamily="34" charset="0"/>
              </a:rPr>
              <a:t>: Some organizations prefer not to use custom visuals for security or other reasons. Before you import custom visuals, check with your organization to see whether custom visuals are allowed or not. If they are not allowed, you can still create reports in Power BI Desktop with them, but they will not render in Power BI service.</a:t>
            </a:r>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109224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Power BI Desktop gives you a variety of options for customizing how your selected visualizations look, such as the colors and format of the text that they contain. You should take time to explore the options to determine what impact they each have on a visual.</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Common formatting options include: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Title:</a:t>
            </a:r>
            <a:r>
              <a:rPr lang="en-US" b="0" i="0" dirty="0">
                <a:effectLst/>
                <a:latin typeface="Segoe UI Light" panose="020B0502040204020203" pitchFamily="34" charset="0"/>
                <a:cs typeface="Segoe UI Light" panose="020B0502040204020203" pitchFamily="34" charset="0"/>
              </a:rPr>
              <a:t> Add a title to the visual. The aim of the title is to clearly describe what data is being presented in the visual.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Background: </a:t>
            </a:r>
            <a:r>
              <a:rPr lang="en-US" b="0" i="0" dirty="0">
                <a:effectLst/>
                <a:latin typeface="Segoe UI Light" panose="020B0502040204020203" pitchFamily="34" charset="0"/>
                <a:cs typeface="Segoe UI Light" panose="020B0502040204020203" pitchFamily="34" charset="0"/>
              </a:rPr>
              <a:t> Set any color or image as the background for the visual. It is best to keep a white background so the presented data can be clearly seen.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Border:</a:t>
            </a:r>
            <a:r>
              <a:rPr lang="en-US" b="0" i="0" dirty="0">
                <a:effectLst/>
                <a:latin typeface="Segoe UI Light" panose="020B0502040204020203" pitchFamily="34" charset="0"/>
                <a:cs typeface="Segoe UI Light" panose="020B0502040204020203" pitchFamily="34" charset="0"/>
              </a:rPr>
              <a:t> Set a border around the visual to isolate the visual from other elements on the canvas.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General:</a:t>
            </a:r>
            <a:r>
              <a:rPr lang="en-US" b="0" i="0" dirty="0">
                <a:effectLst/>
                <a:latin typeface="Segoe UI Light" panose="020B0502040204020203" pitchFamily="34" charset="0"/>
                <a:cs typeface="Segoe UI Light" panose="020B0502040204020203" pitchFamily="34" charset="0"/>
              </a:rPr>
              <a:t> If this section is available, you'll be able to set the precise size and place for your visual on your canvas. It can also be useful to ensure that you have aligned specific visuals consistently.</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Data colors: </a:t>
            </a:r>
            <a:r>
              <a:rPr lang="en-US" b="0" i="0" dirty="0">
                <a:effectLst/>
                <a:latin typeface="Segoe UI Light" panose="020B0502040204020203" pitchFamily="34" charset="0"/>
                <a:cs typeface="Segoe UI Light" panose="020B0502040204020203" pitchFamily="34" charset="0"/>
              </a:rPr>
              <a:t>Set the colors that you want to use for the data values in the visual. You can use different colors for different fields, but always try to be consistent when it comes to selecting those colors. It is best to use the same color scheme throughout the report.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Data labels: </a:t>
            </a:r>
            <a:r>
              <a:rPr lang="en-US" b="0" i="0" dirty="0">
                <a:effectLst/>
                <a:latin typeface="Segoe UI Light" panose="020B0502040204020203" pitchFamily="34" charset="0"/>
                <a:cs typeface="Segoe UI Light" panose="020B0502040204020203" pitchFamily="34" charset="0"/>
              </a:rPr>
              <a:t> Change fonts, size, and colors for all labels in the visual. Try to use solid colors so the labels are clearly visible.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Tooltips:</a:t>
            </a:r>
            <a:r>
              <a:rPr lang="en-US" b="0" i="0" dirty="0">
                <a:effectLst/>
                <a:latin typeface="Segoe UI Light" panose="020B0502040204020203" pitchFamily="34" charset="0"/>
                <a:cs typeface="Segoe UI Light" panose="020B0502040204020203" pitchFamily="34" charset="0"/>
              </a:rPr>
              <a:t> Add a customized tooltip that appears when you hover over the visual. Tooltips is a great feature because it provides more contextual information and detail to data points on a visual. </a:t>
            </a:r>
          </a:p>
          <a:p>
            <a:endParaRPr lang="en-US" b="0" i="0" dirty="0">
              <a:effectLst/>
              <a:latin typeface="Segoe UI"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8892840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9.emf"/><Relationship Id="rId4" Type="http://schemas.openxmlformats.org/officeDocument/2006/relationships/oleObject" Target="../embeddings/oleObject1.bin"/></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2"/>
                </a:solidFill>
              </a:defRPr>
            </a:lvl1pPr>
          </a:lstStyle>
          <a:p>
            <a:r>
              <a:rPr lang="en-US" dirty="0">
                <a:solidFill>
                  <a:schemeClr val="tx1"/>
                </a:solidFill>
              </a:rPr>
              <a:t>Microsoft Security title</a:t>
            </a:r>
            <a:endParaRPr lang="en-US" dirty="0"/>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82FAE6D0-0992-4139-9359-5135BCE47E1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74E93746-7DE5-4E5B-AE30-0E4558F4EE1C}"/>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F415B60E-29D3-45EF-9FD0-D9924E0B78B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8395344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Layout with footnot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F5777EA2-9454-422E-AEC3-45CEC596AEB8}"/>
              </a:ext>
            </a:extLst>
          </p:cNvPr>
          <p:cNvSpPr/>
          <p:nvPr userDrawn="1"/>
        </p:nvSpPr>
        <p:spPr bwMode="auto">
          <a:xfrm>
            <a:off x="0" y="5670550"/>
            <a:ext cx="12192000" cy="74695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764357BA-0098-4BE6-A38B-76E4D9E64E6E}"/>
              </a:ext>
            </a:extLst>
          </p:cNvPr>
          <p:cNvSpPr>
            <a:spLocks noGrp="1"/>
          </p:cNvSpPr>
          <p:nvPr>
            <p:ph type="body" sz="quarter" idx="11"/>
          </p:nvPr>
        </p:nvSpPr>
        <p:spPr>
          <a:xfrm>
            <a:off x="418643" y="5797806"/>
            <a:ext cx="11341268" cy="492443"/>
          </a:xfrm>
        </p:spPr>
        <p:txBody>
          <a:bodyPr anchor="ctr"/>
          <a:lstStyle>
            <a:lvl1pPr>
              <a:defRPr sz="2000"/>
            </a:lvl1pPr>
          </a:lstStyle>
          <a:p>
            <a:pPr lvl="0"/>
            <a:r>
              <a:rPr lang="en-US" dirty="0"/>
              <a:t>Click to edit Master text styles</a:t>
            </a:r>
          </a:p>
        </p:txBody>
      </p:sp>
      <p:sp>
        <p:nvSpPr>
          <p:cNvPr id="4" name="Footer Placeholder 1">
            <a:extLst>
              <a:ext uri="{FF2B5EF4-FFF2-40B4-BE49-F238E27FC236}">
                <a16:creationId xmlns:a16="http://schemas.microsoft.com/office/drawing/2014/main" id="{BBE90075-187C-4F60-81BA-E239B43D904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16373769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4">
            <a:extLst>
              <a:ext uri="{FF2B5EF4-FFF2-40B4-BE49-F238E27FC236}">
                <a16:creationId xmlns:a16="http://schemas.microsoft.com/office/drawing/2014/main" id="{1884D379-CA81-40D3-9E78-E89E7861D50F}"/>
              </a:ext>
            </a:extLst>
          </p:cNvPr>
          <p:cNvSpPr>
            <a:spLocks noGrp="1"/>
          </p:cNvSpPr>
          <p:nvPr>
            <p:ph sz="quarter" idx="11"/>
          </p:nvPr>
        </p:nvSpPr>
        <p:spPr>
          <a:xfrm>
            <a:off x="6229350" y="1456896"/>
            <a:ext cx="5543550"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1EECB910-8937-4CC4-AEC5-2DD554C2D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9421248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ed Text Layout_two columns_half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3"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7" y="1611250"/>
            <a:ext cx="0" cy="225458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7516BD94-AE1C-455F-8D7D-7082BB27F029}"/>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650570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_full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2"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6" y="1611250"/>
            <a:ext cx="0" cy="4563213"/>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87A06669-B2CF-43F2-99B5-001A005A3AA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69701809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229350" y="1456896"/>
            <a:ext cx="5531577"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2" name="Footer Placeholder 1">
            <a:extLst>
              <a:ext uri="{FF2B5EF4-FFF2-40B4-BE49-F238E27FC236}">
                <a16:creationId xmlns:a16="http://schemas.microsoft.com/office/drawing/2014/main" id="{FD7644AB-9D01-4585-9388-8EB76A4E16D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58190879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3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3 rows</a:t>
            </a:r>
          </a:p>
        </p:txBody>
      </p:sp>
      <p:sp>
        <p:nvSpPr>
          <p:cNvPr id="5" name="Text Placeholder 4"/>
          <p:cNvSpPr>
            <a:spLocks noGrp="1"/>
          </p:cNvSpPr>
          <p:nvPr>
            <p:ph type="body" sz="quarter" idx="11" hasCustomPrompt="1"/>
          </p:nvPr>
        </p:nvSpPr>
        <p:spPr>
          <a:xfrm>
            <a:off x="4078288" y="1358901"/>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816784"/>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5" name="Text Placeholder 4">
            <a:extLst>
              <a:ext uri="{FF2B5EF4-FFF2-40B4-BE49-F238E27FC236}">
                <a16:creationId xmlns:a16="http://schemas.microsoft.com/office/drawing/2014/main" id="{17004B21-C7C1-4F96-8432-F7255C26DB8E}"/>
              </a:ext>
            </a:extLst>
          </p:cNvPr>
          <p:cNvSpPr>
            <a:spLocks noGrp="1"/>
          </p:cNvSpPr>
          <p:nvPr>
            <p:ph type="body" sz="quarter" idx="20" hasCustomPrompt="1"/>
          </p:nvPr>
        </p:nvSpPr>
        <p:spPr>
          <a:xfrm>
            <a:off x="4078288" y="4274667"/>
            <a:ext cx="7695070" cy="1224434"/>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D3BC550B-9B11-4380-8D6F-F4741FB779E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42525242"/>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 4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4 rows</a:t>
            </a:r>
          </a:p>
        </p:txBody>
      </p:sp>
      <p:sp>
        <p:nvSpPr>
          <p:cNvPr id="5" name="Text Placeholder 4"/>
          <p:cNvSpPr>
            <a:spLocks noGrp="1"/>
          </p:cNvSpPr>
          <p:nvPr>
            <p:ph type="body" sz="quarter" idx="11" hasCustomPrompt="1"/>
          </p:nvPr>
        </p:nvSpPr>
        <p:spPr>
          <a:xfrm>
            <a:off x="4078288" y="985704"/>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339411"/>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3693118"/>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5046824"/>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1FA6548C-890C-4150-B5BD-A8AF55A82E7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2329271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6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6 rows</a:t>
            </a:r>
          </a:p>
        </p:txBody>
      </p:sp>
      <p:sp>
        <p:nvSpPr>
          <p:cNvPr id="5" name="Text Placeholder 4"/>
          <p:cNvSpPr>
            <a:spLocks noGrp="1"/>
          </p:cNvSpPr>
          <p:nvPr>
            <p:ph type="body" sz="quarter" idx="11" hasCustomPrompt="1"/>
          </p:nvPr>
        </p:nvSpPr>
        <p:spPr>
          <a:xfrm>
            <a:off x="4078288" y="691125"/>
            <a:ext cx="7695070" cy="822645"/>
          </a:xfrm>
        </p:spPr>
        <p:txBody>
          <a:bodyPr vert="horz" wrap="square" lIns="0" tIns="0" rIns="0" bIns="0" rtlCol="0" anchor="ctr">
            <a:noAutofit/>
          </a:bodyPr>
          <a:lstStyle>
            <a:lvl2pPr>
              <a:defRPr lang="en-US" sz="1800" b="0" dirty="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1619933"/>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2548741"/>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8" name="Text Placeholder 4"/>
          <p:cNvSpPr>
            <a:spLocks noGrp="1"/>
          </p:cNvSpPr>
          <p:nvPr>
            <p:ph type="body" sz="quarter" idx="19" hasCustomPrompt="1"/>
          </p:nvPr>
        </p:nvSpPr>
        <p:spPr>
          <a:xfrm>
            <a:off x="4078288" y="3477549"/>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440635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533516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3CE3F527-08C7-43D0-8032-F2A71F76D6A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1328010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8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4078288" y="466348"/>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4" name="Text Placeholder 4"/>
          <p:cNvSpPr>
            <a:spLocks noGrp="1"/>
          </p:cNvSpPr>
          <p:nvPr>
            <p:ph type="body" sz="quarter" idx="15" hasCustomPrompt="1"/>
          </p:nvPr>
        </p:nvSpPr>
        <p:spPr>
          <a:xfrm>
            <a:off x="4078288" y="1216264"/>
            <a:ext cx="7695069" cy="675889"/>
          </a:xfrm>
        </p:spPr>
        <p:txBody>
          <a:bodyPr vert="horz" wrap="square" lIns="0" tIns="0" rIns="0" bIns="0" rtlCol="0" anchor="ctr">
            <a:noAutofit/>
          </a:bodyPr>
          <a:lstStyle>
            <a:lvl2pPr>
              <a:defRPr lang="en-US" sz="1600" b="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6" name="Text Placeholder 4"/>
          <p:cNvSpPr>
            <a:spLocks noGrp="1"/>
          </p:cNvSpPr>
          <p:nvPr>
            <p:ph type="body" sz="quarter" idx="17" hasCustomPrompt="1"/>
          </p:nvPr>
        </p:nvSpPr>
        <p:spPr>
          <a:xfrm>
            <a:off x="4078288" y="1966180"/>
            <a:ext cx="7695069" cy="675889"/>
          </a:xfrm>
        </p:spPr>
        <p:txBody>
          <a:bodyPr vert="horz" wrap="square" lIns="0" tIns="0" rIns="0" bIns="0" rtlCol="0" anchor="ctr">
            <a:noAutofit/>
          </a:bodyPr>
          <a:lstStyle>
            <a:lvl2pPr>
              <a:defRPr lang="en-US" sz="1600" b="0" dirty="0" smtClean="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8" name="Text Placeholder 4"/>
          <p:cNvSpPr>
            <a:spLocks noGrp="1"/>
          </p:cNvSpPr>
          <p:nvPr>
            <p:ph type="body" sz="quarter" idx="19" hasCustomPrompt="1"/>
          </p:nvPr>
        </p:nvSpPr>
        <p:spPr>
          <a:xfrm>
            <a:off x="4078288" y="2716096"/>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20" name="Text Placeholder 4"/>
          <p:cNvSpPr>
            <a:spLocks noGrp="1"/>
          </p:cNvSpPr>
          <p:nvPr>
            <p:ph type="body" sz="quarter" idx="21" hasCustomPrompt="1"/>
          </p:nvPr>
        </p:nvSpPr>
        <p:spPr>
          <a:xfrm>
            <a:off x="4078288" y="3466012"/>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4215928"/>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4078288" y="4965844"/>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1" name="Text Placeholder 4">
            <a:extLst>
              <a:ext uri="{FF2B5EF4-FFF2-40B4-BE49-F238E27FC236}">
                <a16:creationId xmlns:a16="http://schemas.microsoft.com/office/drawing/2014/main" id="{BBE4C696-54C0-4167-89B1-D1FE9690F330}"/>
              </a:ext>
            </a:extLst>
          </p:cNvPr>
          <p:cNvSpPr>
            <a:spLocks noGrp="1"/>
          </p:cNvSpPr>
          <p:nvPr>
            <p:ph type="body" sz="quarter" idx="24" hasCustomPrompt="1"/>
          </p:nvPr>
        </p:nvSpPr>
        <p:spPr>
          <a:xfrm>
            <a:off x="4078288" y="5715763"/>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4" name="Footer Placeholder 1">
            <a:extLst>
              <a:ext uri="{FF2B5EF4-FFF2-40B4-BE49-F238E27FC236}">
                <a16:creationId xmlns:a16="http://schemas.microsoft.com/office/drawing/2014/main" id="{FCBBA077-FCDA-4F62-B502-F11F61DDA34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73795168"/>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Power BI Yellow Color">
    <p:bg>
      <p:bgPr>
        <a:solidFill>
          <a:schemeClr val="accent1"/>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tx1"/>
                </a:solidFill>
              </a:rPr>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E74A5D4E-DAF9-4D87-A3F3-A0E240DE77FD}"/>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2 colum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378075"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rIns="0"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3619500" y="466348"/>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4" name="Text Placeholder 4"/>
          <p:cNvSpPr>
            <a:spLocks noGrp="1"/>
          </p:cNvSpPr>
          <p:nvPr>
            <p:ph type="body" sz="quarter" idx="15" hasCustomPrompt="1"/>
          </p:nvPr>
        </p:nvSpPr>
        <p:spPr>
          <a:xfrm>
            <a:off x="3619500" y="1308612"/>
            <a:ext cx="3330574"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6" name="Text Placeholder 4"/>
          <p:cNvSpPr>
            <a:spLocks noGrp="1"/>
          </p:cNvSpPr>
          <p:nvPr>
            <p:ph type="body" sz="quarter" idx="17" hasCustomPrompt="1"/>
          </p:nvPr>
        </p:nvSpPr>
        <p:spPr>
          <a:xfrm>
            <a:off x="3619500" y="2150876"/>
            <a:ext cx="3330574"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8" name="Text Placeholder 4"/>
          <p:cNvSpPr>
            <a:spLocks noGrp="1"/>
          </p:cNvSpPr>
          <p:nvPr>
            <p:ph type="body" sz="quarter" idx="19" hasCustomPrompt="1"/>
          </p:nvPr>
        </p:nvSpPr>
        <p:spPr>
          <a:xfrm>
            <a:off x="3619500" y="2993140"/>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0" name="Text Placeholder 4"/>
          <p:cNvSpPr>
            <a:spLocks noGrp="1"/>
          </p:cNvSpPr>
          <p:nvPr>
            <p:ph type="body" sz="quarter" idx="21" hasCustomPrompt="1"/>
          </p:nvPr>
        </p:nvSpPr>
        <p:spPr>
          <a:xfrm>
            <a:off x="3619500" y="3835404"/>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3619500" y="4677668"/>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3619500" y="5519930"/>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2" name="Text Placeholder 4">
            <a:extLst>
              <a:ext uri="{FF2B5EF4-FFF2-40B4-BE49-F238E27FC236}">
                <a16:creationId xmlns:a16="http://schemas.microsoft.com/office/drawing/2014/main" id="{B26AB1BC-D652-40F2-83A2-06F6897248D2}"/>
              </a:ext>
            </a:extLst>
          </p:cNvPr>
          <p:cNvSpPr>
            <a:spLocks noGrp="1"/>
          </p:cNvSpPr>
          <p:nvPr>
            <p:ph type="body" sz="quarter" idx="24" hasCustomPrompt="1"/>
          </p:nvPr>
        </p:nvSpPr>
        <p:spPr>
          <a:xfrm>
            <a:off x="8331200" y="466348"/>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3" name="Text Placeholder 4">
            <a:extLst>
              <a:ext uri="{FF2B5EF4-FFF2-40B4-BE49-F238E27FC236}">
                <a16:creationId xmlns:a16="http://schemas.microsoft.com/office/drawing/2014/main" id="{B7BCA0EE-6780-4007-A1E7-E2C766ADB6AC}"/>
              </a:ext>
            </a:extLst>
          </p:cNvPr>
          <p:cNvSpPr>
            <a:spLocks noGrp="1"/>
          </p:cNvSpPr>
          <p:nvPr>
            <p:ph type="body" sz="quarter" idx="25" hasCustomPrompt="1"/>
          </p:nvPr>
        </p:nvSpPr>
        <p:spPr>
          <a:xfrm>
            <a:off x="8331200" y="1308612"/>
            <a:ext cx="3442157"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5" name="Text Placeholder 4">
            <a:extLst>
              <a:ext uri="{FF2B5EF4-FFF2-40B4-BE49-F238E27FC236}">
                <a16:creationId xmlns:a16="http://schemas.microsoft.com/office/drawing/2014/main" id="{42F7FEE8-0C97-4A8D-B62A-F9127046CA49}"/>
              </a:ext>
            </a:extLst>
          </p:cNvPr>
          <p:cNvSpPr>
            <a:spLocks noGrp="1"/>
          </p:cNvSpPr>
          <p:nvPr>
            <p:ph type="body" sz="quarter" idx="26" hasCustomPrompt="1"/>
          </p:nvPr>
        </p:nvSpPr>
        <p:spPr>
          <a:xfrm>
            <a:off x="8331200" y="2150876"/>
            <a:ext cx="3442157"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7" name="Text Placeholder 4">
            <a:extLst>
              <a:ext uri="{FF2B5EF4-FFF2-40B4-BE49-F238E27FC236}">
                <a16:creationId xmlns:a16="http://schemas.microsoft.com/office/drawing/2014/main" id="{A2CDDCC0-5CE0-47BF-9A58-947FAAFE0464}"/>
              </a:ext>
            </a:extLst>
          </p:cNvPr>
          <p:cNvSpPr>
            <a:spLocks noGrp="1"/>
          </p:cNvSpPr>
          <p:nvPr>
            <p:ph type="body" sz="quarter" idx="27" hasCustomPrompt="1"/>
          </p:nvPr>
        </p:nvSpPr>
        <p:spPr>
          <a:xfrm>
            <a:off x="8331200" y="2993140"/>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9" name="Text Placeholder 4">
            <a:extLst>
              <a:ext uri="{FF2B5EF4-FFF2-40B4-BE49-F238E27FC236}">
                <a16:creationId xmlns:a16="http://schemas.microsoft.com/office/drawing/2014/main" id="{CE365600-EF9A-4204-AC1D-49DA60EE0BC9}"/>
              </a:ext>
            </a:extLst>
          </p:cNvPr>
          <p:cNvSpPr>
            <a:spLocks noGrp="1"/>
          </p:cNvSpPr>
          <p:nvPr>
            <p:ph type="body" sz="quarter" idx="28" hasCustomPrompt="1"/>
          </p:nvPr>
        </p:nvSpPr>
        <p:spPr>
          <a:xfrm>
            <a:off x="8331200" y="3835404"/>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1" name="Text Placeholder 4">
            <a:extLst>
              <a:ext uri="{FF2B5EF4-FFF2-40B4-BE49-F238E27FC236}">
                <a16:creationId xmlns:a16="http://schemas.microsoft.com/office/drawing/2014/main" id="{7C988AC2-C93F-4C50-A6B6-35E8D243E2D3}"/>
              </a:ext>
            </a:extLst>
          </p:cNvPr>
          <p:cNvSpPr>
            <a:spLocks noGrp="1"/>
          </p:cNvSpPr>
          <p:nvPr>
            <p:ph type="body" sz="quarter" idx="29" hasCustomPrompt="1"/>
          </p:nvPr>
        </p:nvSpPr>
        <p:spPr>
          <a:xfrm>
            <a:off x="8331200" y="4677668"/>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22" name="Text Placeholder 4">
            <a:extLst>
              <a:ext uri="{FF2B5EF4-FFF2-40B4-BE49-F238E27FC236}">
                <a16:creationId xmlns:a16="http://schemas.microsoft.com/office/drawing/2014/main" id="{1BAD9B5E-AACF-4B5D-9D05-A8B6E03E279B}"/>
              </a:ext>
            </a:extLst>
          </p:cNvPr>
          <p:cNvSpPr>
            <a:spLocks noGrp="1"/>
          </p:cNvSpPr>
          <p:nvPr>
            <p:ph type="body" sz="quarter" idx="30" hasCustomPrompt="1"/>
          </p:nvPr>
        </p:nvSpPr>
        <p:spPr>
          <a:xfrm>
            <a:off x="8331200" y="5519930"/>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4" name="Footer Placeholder 1">
            <a:extLst>
              <a:ext uri="{FF2B5EF4-FFF2-40B4-BE49-F238E27FC236}">
                <a16:creationId xmlns:a16="http://schemas.microsoft.com/office/drawing/2014/main" id="{9F52899F-4DD5-4919-A5F9-0A5E692D453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497870291"/>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28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DB14B4B7-6595-4F80-A720-AEE6406FDDDB}"/>
              </a:ext>
            </a:extLst>
          </p:cNvPr>
          <p:cNvSpPr>
            <a:spLocks noGrp="1"/>
          </p:cNvSpPr>
          <p:nvPr>
            <p:ph type="title" hasCustomPrompt="1"/>
          </p:nvPr>
        </p:nvSpPr>
        <p:spPr/>
        <p:txBody>
          <a:bodyPr/>
          <a:lstStyle/>
          <a:p>
            <a:r>
              <a:rPr lang="en-US" dirty="0"/>
              <a:t>Text layout three columns images and text</a:t>
            </a:r>
          </a:p>
        </p:txBody>
      </p:sp>
      <p:sp>
        <p:nvSpPr>
          <p:cNvPr id="16" name="Rectangle 15">
            <a:extLst>
              <a:ext uri="{FF2B5EF4-FFF2-40B4-BE49-F238E27FC236}">
                <a16:creationId xmlns:a16="http://schemas.microsoft.com/office/drawing/2014/main" id="{A6AC17A7-7CAA-4CA5-89CD-184D76C19F56}"/>
              </a:ext>
              <a:ext uri="{C183D7F6-B498-43B3-948B-1728B52AA6E4}">
                <adec:decorative xmlns:adec="http://schemas.microsoft.com/office/drawing/2017/decorative" val="1"/>
              </a:ext>
            </a:extLst>
          </p:cNvPr>
          <p:cNvSpPr/>
          <p:nvPr userDrawn="1"/>
        </p:nvSpPr>
        <p:spPr bwMode="auto">
          <a:xfrm>
            <a:off x="468134"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592758"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5" name="Text Placeholder 4"/>
          <p:cNvSpPr>
            <a:spLocks noGrp="1"/>
          </p:cNvSpPr>
          <p:nvPr>
            <p:ph type="body" sz="quarter" idx="11" hasCustomPrompt="1"/>
          </p:nvPr>
        </p:nvSpPr>
        <p:spPr>
          <a:xfrm>
            <a:off x="418643" y="4708215"/>
            <a:ext cx="365293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18643" y="5014828"/>
            <a:ext cx="365293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7A2E6301-6404-4EF3-A39A-8E79FFA3C974}"/>
              </a:ext>
              <a:ext uri="{C183D7F6-B498-43B3-948B-1728B52AA6E4}">
                <adec:decorative xmlns:adec="http://schemas.microsoft.com/office/drawing/2017/decorative" val="1"/>
              </a:ext>
            </a:extLst>
          </p:cNvPr>
          <p:cNvSpPr/>
          <p:nvPr userDrawn="1"/>
        </p:nvSpPr>
        <p:spPr bwMode="auto">
          <a:xfrm>
            <a:off x="4308909"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 name="Picture Placeholder 7">
            <a:extLst>
              <a:ext uri="{FF2B5EF4-FFF2-40B4-BE49-F238E27FC236}">
                <a16:creationId xmlns:a16="http://schemas.microsoft.com/office/drawing/2014/main" id="{1BE65963-6DE8-471D-88DB-2FC78087003C}"/>
              </a:ext>
            </a:extLst>
          </p:cNvPr>
          <p:cNvSpPr>
            <a:spLocks noGrp="1"/>
          </p:cNvSpPr>
          <p:nvPr>
            <p:ph type="pic" sz="quarter" idx="26" hasCustomPrompt="1"/>
          </p:nvPr>
        </p:nvSpPr>
        <p:spPr>
          <a:xfrm>
            <a:off x="4433534"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293969"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293969"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17" name="Rectangle 16">
            <a:extLst>
              <a:ext uri="{FF2B5EF4-FFF2-40B4-BE49-F238E27FC236}">
                <a16:creationId xmlns:a16="http://schemas.microsoft.com/office/drawing/2014/main" id="{5EC0DAC3-9E26-491C-A10D-7D086E91DB76}"/>
              </a:ext>
              <a:ext uri="{C183D7F6-B498-43B3-948B-1728B52AA6E4}">
                <adec:decorative xmlns:adec="http://schemas.microsoft.com/office/drawing/2017/decorative" val="1"/>
              </a:ext>
            </a:extLst>
          </p:cNvPr>
          <p:cNvSpPr/>
          <p:nvPr userDrawn="1"/>
        </p:nvSpPr>
        <p:spPr bwMode="auto">
          <a:xfrm>
            <a:off x="8159021"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3" name="Picture Placeholder 7">
            <a:extLst>
              <a:ext uri="{FF2B5EF4-FFF2-40B4-BE49-F238E27FC236}">
                <a16:creationId xmlns:a16="http://schemas.microsoft.com/office/drawing/2014/main" id="{907DE53F-AA57-4741-9DAA-A44C19F78D30}"/>
              </a:ext>
            </a:extLst>
          </p:cNvPr>
          <p:cNvSpPr>
            <a:spLocks noGrp="1"/>
          </p:cNvSpPr>
          <p:nvPr>
            <p:ph type="pic" sz="quarter" idx="27" hasCustomPrompt="1"/>
          </p:nvPr>
        </p:nvSpPr>
        <p:spPr>
          <a:xfrm>
            <a:off x="8283647"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10" name="Text Placeholder 4"/>
          <p:cNvSpPr>
            <a:spLocks noGrp="1"/>
          </p:cNvSpPr>
          <p:nvPr>
            <p:ph type="body" sz="quarter" idx="13" hasCustomPrompt="1"/>
          </p:nvPr>
        </p:nvSpPr>
        <p:spPr>
          <a:xfrm>
            <a:off x="8144083"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144083"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D26B0962-7685-4EBF-B99E-792210E71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slide_Power BI Yellow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tx1"/>
                </a:solidFill>
              </a:defRPr>
            </a:lvl1pPr>
          </a:lstStyle>
          <a:p>
            <a:pPr marL="0" lvl="0">
              <a:lnSpc>
                <a:spcPts val="5490"/>
              </a:lnSpc>
            </a:pPr>
            <a:r>
              <a:rPr lang="en-US" dirty="0"/>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7640393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slide_Power Automate Blu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4984902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slide_Power Apps Purpl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959863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slide_Power Virtual Dark Teal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9598952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hoto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7"/>
            <a:ext cx="5579310" cy="307777"/>
          </a:xfrm>
          <a:prstGeom prst="rect">
            <a:avLst/>
          </a:prstGeom>
        </p:spPr>
        <p:txBody>
          <a:bodyPr wrap="square" lIns="0" tIns="0" rIns="0" bIns="0">
            <a:spAutoFit/>
          </a:bodyPr>
          <a:lstStyle>
            <a:lvl1pPr marL="0" indent="0">
              <a:lnSpc>
                <a:spcPts val="2353"/>
              </a:lnSpc>
              <a:buNone/>
              <a:defRPr lang="en-US" sz="20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a:t>
            </a:r>
            <a:r>
              <a:rPr lang="en-US" err="1"/>
              <a:t>Semibold</a:t>
            </a:r>
            <a:r>
              <a:rPr lang="en-US"/>
              <a:t> 20/24. </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18643" y="2161629"/>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474101"/>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18643" y="3628878"/>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929012"/>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C3405CC5-9896-4E3A-9373-436306F5BF12}"/>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layout with bullet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6"/>
            <a:ext cx="5579310" cy="369332"/>
          </a:xfrm>
          <a:prstGeom prst="rect">
            <a:avLst/>
          </a:prstGeom>
        </p:spPr>
        <p:txBody>
          <a:bodyPr wrap="square" lIns="0" tIns="0" rIns="0" bIns="0" anchor="t">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268946"/>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418644" y="306804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282367"/>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418644" y="4081465"/>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418644" y="429578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418644" y="5094886"/>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418644" y="530920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2" name="Rectangle 1">
            <a:extLst>
              <a:ext uri="{FF2B5EF4-FFF2-40B4-BE49-F238E27FC236}">
                <a16:creationId xmlns:a16="http://schemas.microsoft.com/office/drawing/2014/main" id="{56B6D240-D672-4F0A-95ED-D92FC8351E6D}"/>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icture Placeholder 7">
            <a:extLst>
              <a:ext uri="{FF2B5EF4-FFF2-40B4-BE49-F238E27FC236}">
                <a16:creationId xmlns:a16="http://schemas.microsoft.com/office/drawing/2014/main" id="{CA973F78-0779-41C2-98B4-4547D2CD7C11}"/>
              </a:ext>
            </a:extLst>
          </p:cNvPr>
          <p:cNvSpPr>
            <a:spLocks noGrp="1"/>
          </p:cNvSpPr>
          <p:nvPr>
            <p:ph type="pic" sz="quarter" idx="47"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Footer Placeholder 1">
            <a:extLst>
              <a:ext uri="{FF2B5EF4-FFF2-40B4-BE49-F238E27FC236}">
                <a16:creationId xmlns:a16="http://schemas.microsoft.com/office/drawing/2014/main" id="{B3B62F3E-D0DF-4A13-A005-3CCFDD6DFC1A}"/>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88063226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Photo layout with bullet text &amp; icon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709493"/>
            <a:ext cx="5579310" cy="369332"/>
          </a:xfrm>
          <a:prstGeom prst="rect">
            <a:avLst/>
          </a:prstGeom>
        </p:spPr>
        <p:txBody>
          <a:bodyPr wrap="square" lIns="0" tIns="0" rIns="0" bIns="0" anchor="b">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1422400" y="2267319"/>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1422400" y="3066417"/>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1422400" y="3280740"/>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1422400" y="4079838"/>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1422400" y="429416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1422400" y="5093259"/>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1422400" y="530758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5F6EB83D-C2A5-4189-B12B-1320B6ADB9B8}"/>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97634191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to layout with 4 rows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11354712"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2" name="Rectangle 1">
            <a:extLst>
              <a:ext uri="{FF2B5EF4-FFF2-40B4-BE49-F238E27FC236}">
                <a16:creationId xmlns:a16="http://schemas.microsoft.com/office/drawing/2014/main" id="{680D905E-E7A9-44EC-830B-323C290AAA27}"/>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9" name="Straight Connector 8">
            <a:extLst>
              <a:ext uri="{FF2B5EF4-FFF2-40B4-BE49-F238E27FC236}">
                <a16:creationId xmlns:a16="http://schemas.microsoft.com/office/drawing/2014/main" id="{5E2F051F-FAD1-40B7-AD8D-86ACA838D32B}"/>
              </a:ext>
              <a:ext uri="{C183D7F6-B498-43B3-948B-1728B52AA6E4}">
                <adec:decorative xmlns:adec="http://schemas.microsoft.com/office/drawing/2017/decorative" val="1"/>
              </a:ext>
            </a:extLst>
          </p:cNvPr>
          <p:cNvCxnSpPr>
            <a:cxnSpLocks/>
          </p:cNvCxnSpPr>
          <p:nvPr userDrawn="1"/>
        </p:nvCxnSpPr>
        <p:spPr>
          <a:xfrm>
            <a:off x="418644" y="2660048"/>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8966B79-BC7C-4DB8-80D4-01380DB97330}"/>
              </a:ext>
              <a:ext uri="{C183D7F6-B498-43B3-948B-1728B52AA6E4}">
                <adec:decorative xmlns:adec="http://schemas.microsoft.com/office/drawing/2017/decorative" val="1"/>
              </a:ext>
            </a:extLst>
          </p:cNvPr>
          <p:cNvCxnSpPr>
            <a:cxnSpLocks/>
          </p:cNvCxnSpPr>
          <p:nvPr userDrawn="1"/>
        </p:nvCxnSpPr>
        <p:spPr>
          <a:xfrm>
            <a:off x="418644" y="3937131"/>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69D048A-1B0B-4837-8CE2-BD16F3AE2B1C}"/>
              </a:ext>
              <a:ext uri="{C183D7F6-B498-43B3-948B-1728B52AA6E4}">
                <adec:decorative xmlns:adec="http://schemas.microsoft.com/office/drawing/2017/decorative" val="1"/>
              </a:ext>
            </a:extLst>
          </p:cNvPr>
          <p:cNvCxnSpPr>
            <a:cxnSpLocks/>
          </p:cNvCxnSpPr>
          <p:nvPr userDrawn="1"/>
        </p:nvCxnSpPr>
        <p:spPr>
          <a:xfrm>
            <a:off x="418644" y="521421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 name="Footer Placeholder 1">
            <a:extLst>
              <a:ext uri="{FF2B5EF4-FFF2-40B4-BE49-F238E27FC236}">
                <a16:creationId xmlns:a16="http://schemas.microsoft.com/office/drawing/2014/main" id="{B394CE8A-C8F7-40DD-84CF-FE592D7BC2D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70280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Power Automate Blue Color">
    <p:bg>
      <p:bgPr>
        <a:solidFill>
          <a:schemeClr val="accent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A3832679-E3D2-4AC0-9F24-F975869E5D10}"/>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9162165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hoto layout with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BDD9959D-3459-4484-BDE0-9F4EABE5443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2572870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with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9E5E14-01F2-4F10-A177-A81144B86D44}"/>
              </a:ext>
            </a:extLst>
          </p:cNvPr>
          <p:cNvSpPr>
            <a:spLocks noGrp="1"/>
          </p:cNvSpPr>
          <p:nvPr>
            <p:ph type="title"/>
          </p:nvPr>
        </p:nvSpPr>
        <p:spPr>
          <a:xfrm>
            <a:off x="418643" y="440494"/>
            <a:ext cx="11341268" cy="728448"/>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418644" y="1456898"/>
            <a:ext cx="5408119" cy="615553"/>
          </a:xfrm>
          <a:prstGeom prst="rect">
            <a:avLst/>
          </a:prstGeom>
        </p:spPr>
        <p:txBody>
          <a:bodyPr wrap="square" lIns="0" tIns="0" rIns="0" bIns="0">
            <a:spAutoFit/>
          </a:bodyPr>
          <a:lstStyle>
            <a:lvl1pPr marL="0" indent="0">
              <a:lnSpc>
                <a:spcPts val="2353"/>
              </a:lnSpc>
              <a:buNone/>
              <a:defRPr sz="2400" b="0" i="0" spc="0">
                <a:solidFill>
                  <a:schemeClr val="tx1"/>
                </a:solidFill>
                <a:latin typeface="+mj-lt"/>
              </a:defRPr>
            </a:lvl1pPr>
            <a:lvl2pPr marL="224097" indent="0">
              <a:buNone/>
              <a:defRPr/>
            </a:lvl2pPr>
            <a:lvl3pPr marL="448193" indent="0">
              <a:buNone/>
              <a:defRPr/>
            </a:lvl3pPr>
            <a:lvl4pPr marL="672290" indent="0">
              <a:buNone/>
              <a:defRPr/>
            </a:lvl4pPr>
            <a:lvl5pPr marL="896386" indent="0">
              <a:buNone/>
              <a:defRPr/>
            </a:lvl5pPr>
          </a:lstStyle>
          <a:p>
            <a:pPr lvl="0"/>
            <a:r>
              <a:rPr lang="pt-BR" dirty="0" err="1"/>
              <a:t>Large</a:t>
            </a:r>
            <a:r>
              <a:rPr lang="pt-BR" dirty="0"/>
              <a:t> </a:t>
            </a:r>
            <a:r>
              <a:rPr lang="pt-BR" dirty="0" err="1"/>
              <a:t>subhead</a:t>
            </a:r>
            <a:r>
              <a:rPr lang="pt-BR" dirty="0"/>
              <a:t> Segoe UI </a:t>
            </a:r>
            <a:r>
              <a:rPr lang="pt-BR" dirty="0" err="1"/>
              <a:t>Semibold</a:t>
            </a:r>
            <a:r>
              <a:rPr lang="pt-BR" dirty="0"/>
              <a:t> Regular 20/24</a:t>
            </a:r>
            <a:endParaRPr lang="en-US" dirty="0"/>
          </a:p>
        </p:txBody>
      </p:sp>
      <p:sp>
        <p:nvSpPr>
          <p:cNvPr id="5" name="Text Placeholder 4"/>
          <p:cNvSpPr>
            <a:spLocks noGrp="1"/>
          </p:cNvSpPr>
          <p:nvPr>
            <p:ph type="body" sz="quarter" idx="11" hasCustomPrompt="1"/>
          </p:nvPr>
        </p:nvSpPr>
        <p:spPr>
          <a:xfrm>
            <a:off x="418643" y="2158886"/>
            <a:ext cx="5408118" cy="2339102"/>
          </a:xfrm>
          <a:prstGeom prst="rect">
            <a:avLst/>
          </a:prstGeom>
        </p:spPr>
        <p:txBody>
          <a:bodyPr lIns="0" tIns="45720" rIns="0" bIns="45720"/>
          <a:lstStyle>
            <a:lvl1pPr marL="0" indent="0">
              <a:lnSpc>
                <a:spcPct val="100000"/>
              </a:lnSpc>
              <a:spcBef>
                <a:spcPts val="0"/>
              </a:spcBef>
              <a:spcAft>
                <a:spcPts val="12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p:txBody>
      </p:sp>
      <p:pic>
        <p:nvPicPr>
          <p:cNvPr id="11" name="Picture 10" descr="Tablet image">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2610"/>
          <a:stretch/>
        </p:blipFill>
        <p:spPr>
          <a:xfrm>
            <a:off x="4444774" y="586254"/>
            <a:ext cx="7747227" cy="6271747"/>
          </a:xfrm>
          <a:prstGeom prst="rect">
            <a:avLst/>
          </a:prstGeom>
        </p:spPr>
      </p:pic>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hasCustomPrompt="1"/>
          </p:nvPr>
        </p:nvSpPr>
        <p:spPr>
          <a:xfrm>
            <a:off x="6357959" y="1699714"/>
            <a:ext cx="5834041" cy="4319326"/>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8A22579A-F1B5-42C9-964C-C03AC486905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9A2FC6-09D2-4CBB-A8B4-445680BD8200}"/>
              </a:ext>
            </a:extLst>
          </p:cNvPr>
          <p:cNvSpPr>
            <a:spLocks noGrp="1"/>
          </p:cNvSpPr>
          <p:nvPr>
            <p:ph type="title" hasCustomPrompt="1"/>
          </p:nvPr>
        </p:nvSpPr>
        <p:spPr/>
        <p:txBody>
          <a:bodyPr/>
          <a:lstStyle>
            <a:lvl1pPr>
              <a:defRPr/>
            </a:lvl1pPr>
          </a:lstStyle>
          <a:p>
            <a:r>
              <a:rPr lang="en-US" dirty="0"/>
              <a:t>Demo </a:t>
            </a:r>
          </a:p>
        </p:txBody>
      </p:sp>
      <p:pic>
        <p:nvPicPr>
          <p:cNvPr id="10" name="Picture 9" descr="Tablet image">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1563"/>
          <a:stretch/>
        </p:blipFill>
        <p:spPr>
          <a:xfrm>
            <a:off x="334447" y="586564"/>
            <a:ext cx="10869930" cy="6271436"/>
          </a:xfrm>
          <a:prstGeom prst="rect">
            <a:avLst/>
          </a:prstGeom>
        </p:spPr>
      </p:pic>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hasCustomPrompt="1"/>
          </p:nvPr>
        </p:nvSpPr>
        <p:spPr>
          <a:xfrm>
            <a:off x="2265962" y="1702827"/>
            <a:ext cx="7660076" cy="4311543"/>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E84FE4C0-97E2-47A0-A924-D46358B22C1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6" y="1950780"/>
            <a:ext cx="361837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9" name="Text Placeholder 4"/>
          <p:cNvSpPr>
            <a:spLocks noGrp="1"/>
          </p:cNvSpPr>
          <p:nvPr>
            <p:ph type="body" sz="quarter" idx="12" hasCustomPrompt="1"/>
          </p:nvPr>
        </p:nvSpPr>
        <p:spPr>
          <a:xfrm>
            <a:off x="455992" y="5947380"/>
            <a:ext cx="3618381" cy="307777"/>
          </a:xfrm>
          <a:prstGeom prst="rect">
            <a:avLst/>
          </a:prstGeom>
        </p:spPr>
        <p:txBody>
          <a:bodyPr lIns="0" tIns="0" rIns="0" bIns="0"/>
          <a:lstStyle>
            <a:lvl1pPr marL="0" indent="0">
              <a:lnSpc>
                <a:spcPct val="100000"/>
              </a:lnSpc>
              <a:spcBef>
                <a:spcPts val="882"/>
              </a:spcBef>
              <a:buFont typeface="Arial" panose="020B0604020202020204" pitchFamily="34" charset="0"/>
              <a:buNone/>
              <a:defRPr sz="10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a:t>Caption body copy Segoe UI Regular 10/12. The quick brown fox jumps over the lazy dog.</a:t>
            </a:r>
          </a:p>
        </p:txBody>
      </p:sp>
      <p:sp>
        <p:nvSpPr>
          <p:cNvPr id="20" name="Chart Placeholder 6"/>
          <p:cNvSpPr>
            <a:spLocks noGrp="1"/>
          </p:cNvSpPr>
          <p:nvPr>
            <p:ph type="chart" sz="quarter" idx="22"/>
          </p:nvPr>
        </p:nvSpPr>
        <p:spPr>
          <a:xfrm>
            <a:off x="4303152" y="1950780"/>
            <a:ext cx="360748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17" name="Text Placeholder 4"/>
          <p:cNvSpPr>
            <a:spLocks noGrp="1"/>
          </p:cNvSpPr>
          <p:nvPr>
            <p:ph type="body" sz="quarter" idx="18" hasCustomPrompt="1"/>
          </p:nvPr>
        </p:nvSpPr>
        <p:spPr>
          <a:xfrm>
            <a:off x="4303152"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1" name="Chart Placeholder 6"/>
          <p:cNvSpPr>
            <a:spLocks noGrp="1"/>
          </p:cNvSpPr>
          <p:nvPr>
            <p:ph type="chart" sz="quarter" idx="23"/>
          </p:nvPr>
        </p:nvSpPr>
        <p:spPr>
          <a:xfrm>
            <a:off x="8139412" y="1950780"/>
            <a:ext cx="3623051"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3"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3" name="Footer Placeholder 1">
            <a:extLst>
              <a:ext uri="{FF2B5EF4-FFF2-40B4-BE49-F238E27FC236}">
                <a16:creationId xmlns:a16="http://schemas.microsoft.com/office/drawing/2014/main" id="{FA5328AC-6A58-453B-9802-C4F04C29295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
        <p:nvSpPr>
          <p:cNvPr id="5" name="Title 4">
            <a:extLst>
              <a:ext uri="{FF2B5EF4-FFF2-40B4-BE49-F238E27FC236}">
                <a16:creationId xmlns:a16="http://schemas.microsoft.com/office/drawing/2014/main" id="{4C72913C-59D3-4340-A6C5-32B69C2989A0}"/>
              </a:ext>
            </a:extLst>
          </p:cNvPr>
          <p:cNvSpPr>
            <a:spLocks noGrp="1"/>
          </p:cNvSpPr>
          <p:nvPr>
            <p:ph type="title"/>
          </p:nvPr>
        </p:nvSpPr>
        <p:spPr/>
        <p:txBody>
          <a:bodyPr/>
          <a:lstStyle/>
          <a:p>
            <a:r>
              <a:rPr lang="en-US"/>
              <a:t>Click to edit Master title style</a:t>
            </a:r>
            <a:endParaRPr lang="fr-F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320125-45A4-4C74-9D99-B161A1AC8C9F}"/>
              </a:ext>
            </a:extLst>
          </p:cNvPr>
          <p:cNvSpPr>
            <a:spLocks noGrp="1"/>
          </p:cNvSpPr>
          <p:nvPr>
            <p:ph type="title"/>
          </p:nvPr>
        </p:nvSpPr>
        <p:spPr/>
        <p:txBody>
          <a:bodyPr/>
          <a:lstStyle/>
          <a:p>
            <a:r>
              <a:rPr lang="en-US"/>
              <a:t>Click to edit Master title style</a:t>
            </a:r>
          </a:p>
        </p:txBody>
      </p:sp>
      <p:sp>
        <p:nvSpPr>
          <p:cNvPr id="4" name="Table Placeholder 3"/>
          <p:cNvSpPr>
            <a:spLocks noGrp="1"/>
          </p:cNvSpPr>
          <p:nvPr>
            <p:ph type="tbl" sz="quarter" idx="10"/>
          </p:nvPr>
        </p:nvSpPr>
        <p:spPr>
          <a:xfrm>
            <a:off x="418644" y="1457324"/>
            <a:ext cx="11343820" cy="4960181"/>
          </a:xfrm>
          <a:prstGeom prst="rect">
            <a:avLst/>
          </a:prstGeom>
        </p:spPr>
        <p:txBody>
          <a:bodyPr anchor="ctr" anchorCtr="0"/>
          <a:lstStyle>
            <a:lvl1pPr algn="ctr">
              <a:defRPr sz="2400"/>
            </a:lvl1pPr>
          </a:lstStyle>
          <a:p>
            <a:r>
              <a:rPr lang="en-US"/>
              <a:t>Click icon to add table</a:t>
            </a:r>
          </a:p>
        </p:txBody>
      </p:sp>
      <p:sp>
        <p:nvSpPr>
          <p:cNvPr id="2" name="Footer Placeholder 1">
            <a:extLst>
              <a:ext uri="{FF2B5EF4-FFF2-40B4-BE49-F238E27FC236}">
                <a16:creationId xmlns:a16="http://schemas.microsoft.com/office/drawing/2014/main" id="{71E5784C-2CDD-4699-AC34-0D913D75C71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ab exercise layout - 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two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lvl="1"/>
            <a:r>
              <a:rPr lang="en-US" dirty="0"/>
              <a:t>Body copy Segoe UI </a:t>
            </a:r>
            <a:r>
              <a:rPr lang="en-US" dirty="0" err="1"/>
              <a:t>Semibold</a:t>
            </a:r>
            <a:r>
              <a:rPr lang="en-US" dirty="0"/>
              <a:t> 20/24. </a:t>
            </a:r>
          </a:p>
          <a:p>
            <a:pPr lvl="1"/>
            <a:r>
              <a:rPr lang="en-US" dirty="0"/>
              <a:t>The quick brown fox jumps over the lazy dog. The quick brown fox jumps over the lazy dog. The quick brown fox jumps over the lazy dog.</a:t>
            </a:r>
          </a:p>
        </p:txBody>
      </p:sp>
      <p:sp>
        <p:nvSpPr>
          <p:cNvPr id="14" name="Text Placeholder 4"/>
          <p:cNvSpPr>
            <a:spLocks noGrp="1"/>
          </p:cNvSpPr>
          <p:nvPr>
            <p:ph type="body" sz="quarter" idx="15" hasCustomPrompt="1"/>
          </p:nvPr>
        </p:nvSpPr>
        <p:spPr>
          <a:xfrm>
            <a:off x="432090" y="2980724"/>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63375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6E88CC05-5984-4661-94A2-4BD7378D4A3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6895182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ab exercise layout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7A1D06E4-7443-4456-ADAE-C5553142053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469489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Lab exercise layout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9" name="Text Placeholder 3">
            <a:extLst>
              <a:ext uri="{FF2B5EF4-FFF2-40B4-BE49-F238E27FC236}">
                <a16:creationId xmlns:a16="http://schemas.microsoft.com/office/drawing/2014/main" id="{E6D80433-266B-4248-A258-DDF54D650DFC}"/>
              </a:ext>
            </a:extLst>
          </p:cNvPr>
          <p:cNvSpPr>
            <a:spLocks noGrp="1"/>
          </p:cNvSpPr>
          <p:nvPr>
            <p:ph type="body" sz="quarter" idx="19"/>
          </p:nvPr>
        </p:nvSpPr>
        <p:spPr>
          <a:xfrm>
            <a:off x="432089"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0" name="Text Placeholder 3">
            <a:extLst>
              <a:ext uri="{FF2B5EF4-FFF2-40B4-BE49-F238E27FC236}">
                <a16:creationId xmlns:a16="http://schemas.microsoft.com/office/drawing/2014/main" id="{1CFB4F84-2AE0-40B1-A3E4-5505E85C8B2E}"/>
              </a:ext>
            </a:extLst>
          </p:cNvPr>
          <p:cNvSpPr>
            <a:spLocks noGrp="1"/>
          </p:cNvSpPr>
          <p:nvPr>
            <p:ph type="body" sz="quarter" idx="20"/>
          </p:nvPr>
        </p:nvSpPr>
        <p:spPr>
          <a:xfrm>
            <a:off x="4277544"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1" name="Text Placeholder 3">
            <a:extLst>
              <a:ext uri="{FF2B5EF4-FFF2-40B4-BE49-F238E27FC236}">
                <a16:creationId xmlns:a16="http://schemas.microsoft.com/office/drawing/2014/main" id="{E6BF108F-CD54-497C-81CA-E67ED2BA7279}"/>
              </a:ext>
            </a:extLst>
          </p:cNvPr>
          <p:cNvSpPr>
            <a:spLocks noGrp="1"/>
          </p:cNvSpPr>
          <p:nvPr>
            <p:ph type="body" sz="quarter" idx="21"/>
          </p:nvPr>
        </p:nvSpPr>
        <p:spPr>
          <a:xfrm>
            <a:off x="8123000"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B097EA0F-56BD-4B59-86D1-C17851D8F2F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7078865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_2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66708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980724"/>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3F2E7435-DA42-4296-B846-4E91740D178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50929568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_3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7A2B48ED-C92C-41E9-BE87-4EFFC145567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9677926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Power Apps Purple Color">
    <p:bg>
      <p:bgPr>
        <a:solidFill>
          <a:schemeClr val="accent3"/>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CE80634A-8A0E-44CB-AB31-48313FD22D63}"/>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414889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option_4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15248E5B-B35D-43BA-B0E9-DDA9F982CABC}"/>
              </a:ext>
              <a:ext uri="{C183D7F6-B498-43B3-948B-1728B52AA6E4}">
                <adec:decorative xmlns:adec="http://schemas.microsoft.com/office/drawing/2017/decorative" val="1"/>
              </a:ext>
            </a:extLst>
          </p:cNvPr>
          <p:cNvCxnSpPr>
            <a:cxnSpLocks/>
          </p:cNvCxnSpPr>
          <p:nvPr userDrawn="1"/>
        </p:nvCxnSpPr>
        <p:spPr>
          <a:xfrm>
            <a:off x="1568744" y="4629985"/>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726875"/>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84CDC89F-49F0-4D24-9E6F-B7B972EB3B8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1164193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option_5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8C7A5BA-6D5F-4F89-8133-5E7B5AFA5388}"/>
              </a:ext>
              <a:ext uri="{C183D7F6-B498-43B3-948B-1728B52AA6E4}">
                <adec:decorative xmlns:adec="http://schemas.microsoft.com/office/drawing/2017/decorative" val="1"/>
              </a:ext>
            </a:extLst>
          </p:cNvPr>
          <p:cNvCxnSpPr>
            <a:cxnSpLocks/>
          </p:cNvCxnSpPr>
          <p:nvPr userDrawn="1"/>
        </p:nvCxnSpPr>
        <p:spPr>
          <a:xfrm>
            <a:off x="1568744" y="2412957"/>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CBD0695E-5B97-44BE-B0A8-F9214D354151}"/>
              </a:ext>
              <a:ext uri="{C183D7F6-B498-43B3-948B-1728B52AA6E4}">
                <adec:decorative xmlns:adec="http://schemas.microsoft.com/office/drawing/2017/decorative" val="1"/>
              </a:ext>
            </a:extLst>
          </p:cNvPr>
          <p:cNvCxnSpPr>
            <a:cxnSpLocks/>
          </p:cNvCxnSpPr>
          <p:nvPr userDrawn="1"/>
        </p:nvCxnSpPr>
        <p:spPr>
          <a:xfrm>
            <a:off x="1568744" y="3428093"/>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D602F602-8AD2-44FB-96AC-197B0B03616F}"/>
              </a:ext>
              <a:ext uri="{C183D7F6-B498-43B3-948B-1728B52AA6E4}">
                <adec:decorative xmlns:adec="http://schemas.microsoft.com/office/drawing/2017/decorative" val="1"/>
              </a:ext>
            </a:extLst>
          </p:cNvPr>
          <p:cNvCxnSpPr>
            <a:cxnSpLocks/>
          </p:cNvCxnSpPr>
          <p:nvPr userDrawn="1"/>
        </p:nvCxnSpPr>
        <p:spPr>
          <a:xfrm>
            <a:off x="1568744" y="4443230"/>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a:cxnSpLocks/>
          </p:cNvCxnSpPr>
          <p:nvPr userDrawn="1"/>
        </p:nvCxnSpPr>
        <p:spPr>
          <a:xfrm>
            <a:off x="1568744" y="545836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4ED2AB97-27A5-4C49-966A-5D75D13B8CC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10367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option_6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six rows</a:t>
            </a:r>
          </a:p>
        </p:txBody>
      </p:sp>
      <p:sp>
        <p:nvSpPr>
          <p:cNvPr id="5" name="Text Placeholder 4"/>
          <p:cNvSpPr>
            <a:spLocks noGrp="1"/>
          </p:cNvSpPr>
          <p:nvPr>
            <p:ph type="body" sz="quarter" idx="11" hasCustomPrompt="1"/>
          </p:nvPr>
        </p:nvSpPr>
        <p:spPr>
          <a:xfrm>
            <a:off x="1389459" y="1456896"/>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91176662-41A1-45F5-9F2A-CB3D5785A657}"/>
              </a:ext>
              <a:ext uri="{C183D7F6-B498-43B3-948B-1728B52AA6E4}">
                <adec:decorative xmlns:adec="http://schemas.microsoft.com/office/drawing/2017/decorative" val="1"/>
              </a:ext>
            </a:extLst>
          </p:cNvPr>
          <p:cNvCxnSpPr>
            <a:cxnSpLocks/>
          </p:cNvCxnSpPr>
          <p:nvPr userDrawn="1"/>
        </p:nvCxnSpPr>
        <p:spPr>
          <a:xfrm>
            <a:off x="1403101" y="2244505"/>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59" y="2303329"/>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F1B8295B-9399-43B5-961D-6D1444246663}"/>
              </a:ext>
              <a:ext uri="{C183D7F6-B498-43B3-948B-1728B52AA6E4}">
                <adec:decorative xmlns:adec="http://schemas.microsoft.com/office/drawing/2017/decorative" val="1"/>
              </a:ext>
            </a:extLst>
          </p:cNvPr>
          <p:cNvCxnSpPr>
            <a:cxnSpLocks/>
          </p:cNvCxnSpPr>
          <p:nvPr userDrawn="1"/>
        </p:nvCxnSpPr>
        <p:spPr>
          <a:xfrm>
            <a:off x="1403101" y="3090816"/>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59" y="3149762"/>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8661FE75-B00C-4695-B37C-FB53546A5F0A}"/>
              </a:ext>
              <a:ext uri="{C183D7F6-B498-43B3-948B-1728B52AA6E4}">
                <adec:decorative xmlns:adec="http://schemas.microsoft.com/office/drawing/2017/decorative" val="1"/>
              </a:ext>
            </a:extLst>
          </p:cNvPr>
          <p:cNvCxnSpPr>
            <a:cxnSpLocks/>
          </p:cNvCxnSpPr>
          <p:nvPr userDrawn="1"/>
        </p:nvCxnSpPr>
        <p:spPr>
          <a:xfrm>
            <a:off x="1403101" y="3937128"/>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59" y="3996194"/>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44FEBE66-8971-4138-8B29-7373BB7CD1B7}"/>
              </a:ext>
              <a:ext uri="{C183D7F6-B498-43B3-948B-1728B52AA6E4}">
                <adec:decorative xmlns:adec="http://schemas.microsoft.com/office/drawing/2017/decorative" val="1"/>
              </a:ext>
            </a:extLst>
          </p:cNvPr>
          <p:cNvCxnSpPr>
            <a:cxnSpLocks/>
          </p:cNvCxnSpPr>
          <p:nvPr userDrawn="1"/>
        </p:nvCxnSpPr>
        <p:spPr>
          <a:xfrm>
            <a:off x="1403101" y="4783440"/>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59" y="4842627"/>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2" name="Straight Connector 11">
            <a:extLst>
              <a:ext uri="{FF2B5EF4-FFF2-40B4-BE49-F238E27FC236}">
                <a16:creationId xmlns:a16="http://schemas.microsoft.com/office/drawing/2014/main" id="{EE9B15D9-25BA-4AE3-B36D-961D8C817DC1}"/>
              </a:ext>
              <a:ext uri="{C183D7F6-B498-43B3-948B-1728B52AA6E4}">
                <adec:decorative xmlns:adec="http://schemas.microsoft.com/office/drawing/2017/decorative" val="1"/>
              </a:ext>
            </a:extLst>
          </p:cNvPr>
          <p:cNvCxnSpPr>
            <a:cxnSpLocks/>
          </p:cNvCxnSpPr>
          <p:nvPr userDrawn="1"/>
        </p:nvCxnSpPr>
        <p:spPr>
          <a:xfrm>
            <a:off x="1403101" y="5629751"/>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4349BD30-0784-4B45-BEA2-C53624DF62CA}"/>
              </a:ext>
            </a:extLst>
          </p:cNvPr>
          <p:cNvSpPr>
            <a:spLocks noGrp="1"/>
          </p:cNvSpPr>
          <p:nvPr>
            <p:ph type="body" sz="quarter" idx="30" hasCustomPrompt="1"/>
          </p:nvPr>
        </p:nvSpPr>
        <p:spPr>
          <a:xfrm>
            <a:off x="1389459" y="5689059"/>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EA2F36BF-4C66-4F60-9687-8A7789E05AB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7861017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option- Text thre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 &amp; two columns</a:t>
            </a:r>
          </a:p>
        </p:txBody>
      </p:sp>
      <p:sp>
        <p:nvSpPr>
          <p:cNvPr id="5" name="Text Placeholder 4"/>
          <p:cNvSpPr>
            <a:spLocks noGrp="1"/>
          </p:cNvSpPr>
          <p:nvPr>
            <p:ph type="body" sz="quarter" idx="11" hasCustomPrompt="1"/>
          </p:nvPr>
        </p:nvSpPr>
        <p:spPr>
          <a:xfrm>
            <a:off x="1568744"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B2BC2D45-166A-42A4-BFA4-B0E61DE53CD1}"/>
              </a:ext>
              <a:ext uri="{C183D7F6-B498-43B3-948B-1728B52AA6E4}">
                <adec:decorative xmlns:adec="http://schemas.microsoft.com/office/drawing/2017/decorative" val="1"/>
              </a:ext>
            </a:extLst>
          </p:cNvPr>
          <p:cNvCxnSpPr>
            <a:cxnSpLocks/>
          </p:cNvCxnSpPr>
          <p:nvPr userDrawn="1"/>
        </p:nvCxnSpPr>
        <p:spPr>
          <a:xfrm>
            <a:off x="1568744"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C17E5589-50A4-4ADA-A3D2-DFB8558FE78E}"/>
              </a:ext>
              <a:ext uri="{C183D7F6-B498-43B3-948B-1728B52AA6E4}">
                <adec:decorative xmlns:adec="http://schemas.microsoft.com/office/drawing/2017/decorative" val="1"/>
              </a:ext>
            </a:extLst>
          </p:cNvPr>
          <p:cNvCxnSpPr>
            <a:cxnSpLocks/>
          </p:cNvCxnSpPr>
          <p:nvPr userDrawn="1"/>
        </p:nvCxnSpPr>
        <p:spPr>
          <a:xfrm>
            <a:off x="1568744"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599F4609-3CD7-4077-B992-04F71C504EF4}"/>
              </a:ext>
              <a:ext uri="{C183D7F6-B498-43B3-948B-1728B52AA6E4}">
                <adec:decorative xmlns:adec="http://schemas.microsoft.com/office/drawing/2017/decorative" val="1"/>
              </a:ext>
            </a:extLst>
          </p:cNvPr>
          <p:cNvCxnSpPr>
            <a:cxnSpLocks/>
          </p:cNvCxnSpPr>
          <p:nvPr userDrawn="1"/>
        </p:nvCxnSpPr>
        <p:spPr>
          <a:xfrm>
            <a:off x="7379943"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C2F439E-21AC-47A7-8FF2-2B3B30023C2D}"/>
              </a:ext>
              <a:ext uri="{C183D7F6-B498-43B3-948B-1728B52AA6E4}">
                <adec:decorative xmlns:adec="http://schemas.microsoft.com/office/drawing/2017/decorative" val="1"/>
              </a:ext>
            </a:extLst>
          </p:cNvPr>
          <p:cNvCxnSpPr>
            <a:cxnSpLocks/>
          </p:cNvCxnSpPr>
          <p:nvPr userDrawn="1"/>
        </p:nvCxnSpPr>
        <p:spPr>
          <a:xfrm>
            <a:off x="7379943"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 name="Footer Placeholder 1">
            <a:extLst>
              <a:ext uri="{FF2B5EF4-FFF2-40B4-BE49-F238E27FC236}">
                <a16:creationId xmlns:a16="http://schemas.microsoft.com/office/drawing/2014/main" id="{AFC478E9-3BC1-400C-AA34-1E1599FAEDD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13379162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option- Text fiv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 &amp; two columns</a:t>
            </a:r>
          </a:p>
        </p:txBody>
      </p:sp>
      <p:sp>
        <p:nvSpPr>
          <p:cNvPr id="5" name="Text Placeholder 4"/>
          <p:cNvSpPr>
            <a:spLocks noGrp="1"/>
          </p:cNvSpPr>
          <p:nvPr>
            <p:ph type="body" sz="quarter" idx="11" hasCustomPrompt="1"/>
          </p:nvPr>
        </p:nvSpPr>
        <p:spPr>
          <a:xfrm>
            <a:off x="1568744"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99FD6DBF-9FC0-43E4-BB25-187F987ED548}"/>
              </a:ext>
              <a:ext uri="{C183D7F6-B498-43B3-948B-1728B52AA6E4}">
                <adec:decorative xmlns:adec="http://schemas.microsoft.com/office/drawing/2017/decorative" val="1"/>
              </a:ext>
            </a:extLst>
          </p:cNvPr>
          <p:cNvCxnSpPr>
            <a:cxnSpLocks/>
          </p:cNvCxnSpPr>
          <p:nvPr userDrawn="1"/>
        </p:nvCxnSpPr>
        <p:spPr>
          <a:xfrm>
            <a:off x="1568744"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BCEDF675-8A34-4183-9100-9743BB5854C2}"/>
              </a:ext>
              <a:ext uri="{C183D7F6-B498-43B3-948B-1728B52AA6E4}">
                <adec:decorative xmlns:adec="http://schemas.microsoft.com/office/drawing/2017/decorative" val="1"/>
              </a:ext>
            </a:extLst>
          </p:cNvPr>
          <p:cNvCxnSpPr>
            <a:cxnSpLocks/>
          </p:cNvCxnSpPr>
          <p:nvPr userDrawn="1"/>
        </p:nvCxnSpPr>
        <p:spPr>
          <a:xfrm>
            <a:off x="1568744"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389062B4-E38A-48D0-9FC3-A198B27C2B9D}"/>
              </a:ext>
              <a:ext uri="{C183D7F6-B498-43B3-948B-1728B52AA6E4}">
                <adec:decorative xmlns:adec="http://schemas.microsoft.com/office/drawing/2017/decorative" val="1"/>
              </a:ext>
            </a:extLst>
          </p:cNvPr>
          <p:cNvCxnSpPr>
            <a:cxnSpLocks/>
          </p:cNvCxnSpPr>
          <p:nvPr userDrawn="1"/>
        </p:nvCxnSpPr>
        <p:spPr>
          <a:xfrm>
            <a:off x="1568744"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FBA8527-2F9F-46AE-A168-2E369F0A4E4C}"/>
              </a:ext>
              <a:ext uri="{C183D7F6-B498-43B3-948B-1728B52AA6E4}">
                <adec:decorative xmlns:adec="http://schemas.microsoft.com/office/drawing/2017/decorative" val="1"/>
              </a:ext>
            </a:extLst>
          </p:cNvPr>
          <p:cNvCxnSpPr>
            <a:cxnSpLocks/>
          </p:cNvCxnSpPr>
          <p:nvPr userDrawn="1"/>
        </p:nvCxnSpPr>
        <p:spPr>
          <a:xfrm>
            <a:off x="1568744"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1" name="Straight Connector 20">
            <a:extLst>
              <a:ext uri="{FF2B5EF4-FFF2-40B4-BE49-F238E27FC236}">
                <a16:creationId xmlns:a16="http://schemas.microsoft.com/office/drawing/2014/main" id="{8B458FFC-8336-43D5-A0E5-A4CEF85D5F6D}"/>
              </a:ext>
              <a:ext uri="{C183D7F6-B498-43B3-948B-1728B52AA6E4}">
                <adec:decorative xmlns:adec="http://schemas.microsoft.com/office/drawing/2017/decorative" val="1"/>
              </a:ext>
            </a:extLst>
          </p:cNvPr>
          <p:cNvCxnSpPr>
            <a:cxnSpLocks/>
          </p:cNvCxnSpPr>
          <p:nvPr userDrawn="1"/>
        </p:nvCxnSpPr>
        <p:spPr>
          <a:xfrm>
            <a:off x="7379943"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2" name="Straight Connector 21">
            <a:extLst>
              <a:ext uri="{FF2B5EF4-FFF2-40B4-BE49-F238E27FC236}">
                <a16:creationId xmlns:a16="http://schemas.microsoft.com/office/drawing/2014/main" id="{A8128678-7D34-47E0-BE94-ECE7CD383DD9}"/>
              </a:ext>
              <a:ext uri="{C183D7F6-B498-43B3-948B-1728B52AA6E4}">
                <adec:decorative xmlns:adec="http://schemas.microsoft.com/office/drawing/2017/decorative" val="1"/>
              </a:ext>
            </a:extLst>
          </p:cNvPr>
          <p:cNvCxnSpPr>
            <a:cxnSpLocks/>
          </p:cNvCxnSpPr>
          <p:nvPr userDrawn="1"/>
        </p:nvCxnSpPr>
        <p:spPr>
          <a:xfrm>
            <a:off x="7379943"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3" name="Straight Connector 22">
            <a:extLst>
              <a:ext uri="{FF2B5EF4-FFF2-40B4-BE49-F238E27FC236}">
                <a16:creationId xmlns:a16="http://schemas.microsoft.com/office/drawing/2014/main" id="{70E98085-E858-4C10-983A-14182332938A}"/>
              </a:ext>
              <a:ext uri="{C183D7F6-B498-43B3-948B-1728B52AA6E4}">
                <adec:decorative xmlns:adec="http://schemas.microsoft.com/office/drawing/2017/decorative" val="1"/>
              </a:ext>
            </a:extLst>
          </p:cNvPr>
          <p:cNvCxnSpPr>
            <a:cxnSpLocks/>
          </p:cNvCxnSpPr>
          <p:nvPr userDrawn="1"/>
        </p:nvCxnSpPr>
        <p:spPr>
          <a:xfrm>
            <a:off x="7379943"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4">
            <a:extLst>
              <a:ext uri="{FF2B5EF4-FFF2-40B4-BE49-F238E27FC236}">
                <a16:creationId xmlns:a16="http://schemas.microsoft.com/office/drawing/2014/main" id="{234777AC-02E0-4220-86CD-507697625215}"/>
              </a:ext>
            </a:extLst>
          </p:cNvPr>
          <p:cNvSpPr>
            <a:spLocks noGrp="1"/>
          </p:cNvSpPr>
          <p:nvPr>
            <p:ph type="body" sz="quarter" idx="34" hasCustomPrompt="1"/>
          </p:nvPr>
        </p:nvSpPr>
        <p:spPr>
          <a:xfrm>
            <a:off x="7379942"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4" name="Straight Connector 23">
            <a:extLst>
              <a:ext uri="{FF2B5EF4-FFF2-40B4-BE49-F238E27FC236}">
                <a16:creationId xmlns:a16="http://schemas.microsoft.com/office/drawing/2014/main" id="{683B0E2A-4AAD-468F-8AFA-306B72CCD47E}"/>
              </a:ext>
              <a:ext uri="{C183D7F6-B498-43B3-948B-1728B52AA6E4}">
                <adec:decorative xmlns:adec="http://schemas.microsoft.com/office/drawing/2017/decorative" val="1"/>
              </a:ext>
            </a:extLst>
          </p:cNvPr>
          <p:cNvCxnSpPr>
            <a:cxnSpLocks/>
          </p:cNvCxnSpPr>
          <p:nvPr userDrawn="1"/>
        </p:nvCxnSpPr>
        <p:spPr>
          <a:xfrm>
            <a:off x="7379943"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 Placeholder 4">
            <a:extLst>
              <a:ext uri="{FF2B5EF4-FFF2-40B4-BE49-F238E27FC236}">
                <a16:creationId xmlns:a16="http://schemas.microsoft.com/office/drawing/2014/main" id="{74535A38-66F8-4A7C-9C33-D0D74D7212FB}"/>
              </a:ext>
            </a:extLst>
          </p:cNvPr>
          <p:cNvSpPr>
            <a:spLocks noGrp="1"/>
          </p:cNvSpPr>
          <p:nvPr>
            <p:ph type="body" sz="quarter" idx="35" hasCustomPrompt="1"/>
          </p:nvPr>
        </p:nvSpPr>
        <p:spPr>
          <a:xfrm>
            <a:off x="7379942"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 name="Footer Placeholder 1">
            <a:extLst>
              <a:ext uri="{FF2B5EF4-FFF2-40B4-BE49-F238E27FC236}">
                <a16:creationId xmlns:a16="http://schemas.microsoft.com/office/drawing/2014/main" id="{C7FD0CAD-A9AA-414D-8022-E74A7083315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077185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2" y="1457323"/>
            <a:ext cx="5578933"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6229350" y="2628195"/>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6195890" y="1457323"/>
            <a:ext cx="5572801"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6229350" y="3664463"/>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6229350" y="4700731"/>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6229350" y="3532700"/>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6229350" y="4568967"/>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96EF592D-EEA7-47F4-9146-7AA8A3F44C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79081147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03152"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7" name="Text Placeholder 4"/>
          <p:cNvSpPr>
            <a:spLocks noGrp="1"/>
          </p:cNvSpPr>
          <p:nvPr>
            <p:ph type="body" sz="quarter" idx="18" hasCustomPrompt="1"/>
          </p:nvPr>
        </p:nvSpPr>
        <p:spPr>
          <a:xfrm>
            <a:off x="4303152"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61204"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3" name="Text Placeholder 4">
            <a:extLst>
              <a:ext uri="{FF2B5EF4-FFF2-40B4-BE49-F238E27FC236}">
                <a16:creationId xmlns:a16="http://schemas.microsoft.com/office/drawing/2014/main" id="{79BC4586-7FC3-4659-9310-CCDD1B8FB8A1}"/>
              </a:ext>
            </a:extLst>
          </p:cNvPr>
          <p:cNvSpPr>
            <a:spLocks noGrp="1"/>
          </p:cNvSpPr>
          <p:nvPr>
            <p:ph type="body" sz="quarter" idx="29" hasCustomPrompt="1"/>
          </p:nvPr>
        </p:nvSpPr>
        <p:spPr>
          <a:xfrm>
            <a:off x="4303152"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8161204"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8" name="Text Placeholder 4">
            <a:extLst>
              <a:ext uri="{FF2B5EF4-FFF2-40B4-BE49-F238E27FC236}">
                <a16:creationId xmlns:a16="http://schemas.microsoft.com/office/drawing/2014/main" id="{284BF132-1328-44E8-A629-D64096388C74}"/>
              </a:ext>
            </a:extLst>
          </p:cNvPr>
          <p:cNvSpPr>
            <a:spLocks noGrp="1"/>
          </p:cNvSpPr>
          <p:nvPr>
            <p:ph type="body" sz="quarter" idx="32" hasCustomPrompt="1"/>
          </p:nvPr>
        </p:nvSpPr>
        <p:spPr>
          <a:xfrm>
            <a:off x="4303152"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8161204"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BF3C7B5-A8EA-4ECD-A968-2546248701F3}"/>
              </a:ext>
              <a:ext uri="{C183D7F6-B498-43B3-948B-1728B52AA6E4}">
                <adec:decorative xmlns:adec="http://schemas.microsoft.com/office/drawing/2017/decorative" val="1"/>
              </a:ext>
            </a:extLst>
          </p:cNvPr>
          <p:cNvCxnSpPr>
            <a:cxnSpLocks/>
          </p:cNvCxnSpPr>
          <p:nvPr userDrawn="1"/>
        </p:nvCxnSpPr>
        <p:spPr>
          <a:xfrm>
            <a:off x="4303713"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14FEAA1-EB50-4B84-96EB-E171DE39A0A8}"/>
              </a:ext>
              <a:ext uri="{C183D7F6-B498-43B3-948B-1728B52AA6E4}">
                <adec:decorative xmlns:adec="http://schemas.microsoft.com/office/drawing/2017/decorative" val="1"/>
              </a:ext>
            </a:extLst>
          </p:cNvPr>
          <p:cNvCxnSpPr>
            <a:cxnSpLocks/>
          </p:cNvCxnSpPr>
          <p:nvPr userDrawn="1"/>
        </p:nvCxnSpPr>
        <p:spPr>
          <a:xfrm>
            <a:off x="4303713"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8161204"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8161204"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B30B5A80-F666-460D-9090-8493217C8FD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913916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with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2"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4369674"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8320705"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2" name="Footer Placeholder 1">
            <a:extLst>
              <a:ext uri="{FF2B5EF4-FFF2-40B4-BE49-F238E27FC236}">
                <a16:creationId xmlns:a16="http://schemas.microsoft.com/office/drawing/2014/main" id="{538B82E4-7444-4181-B6FE-B79D11D3EA6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56078719"/>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with graphic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3"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2722617"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502659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7" name="Text Placeholder 3">
            <a:extLst>
              <a:ext uri="{FF2B5EF4-FFF2-40B4-BE49-F238E27FC236}">
                <a16:creationId xmlns:a16="http://schemas.microsoft.com/office/drawing/2014/main" id="{FFCA379A-FFA6-4179-AD94-3B9D20DBAA50}"/>
              </a:ext>
            </a:extLst>
          </p:cNvPr>
          <p:cNvSpPr>
            <a:spLocks noGrp="1"/>
          </p:cNvSpPr>
          <p:nvPr>
            <p:ph type="body" sz="quarter" idx="13"/>
          </p:nvPr>
        </p:nvSpPr>
        <p:spPr>
          <a:xfrm>
            <a:off x="7330565"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8" name="Text Placeholder 3">
            <a:extLst>
              <a:ext uri="{FF2B5EF4-FFF2-40B4-BE49-F238E27FC236}">
                <a16:creationId xmlns:a16="http://schemas.microsoft.com/office/drawing/2014/main" id="{86EE9769-6679-49C8-860D-5CACDB09DBD2}"/>
              </a:ext>
            </a:extLst>
          </p:cNvPr>
          <p:cNvSpPr>
            <a:spLocks noGrp="1"/>
          </p:cNvSpPr>
          <p:nvPr>
            <p:ph type="body" sz="quarter" idx="14"/>
          </p:nvPr>
        </p:nvSpPr>
        <p:spPr>
          <a:xfrm>
            <a:off x="963454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2" name="Footer Placeholder 1">
            <a:extLst>
              <a:ext uri="{FF2B5EF4-FFF2-40B4-BE49-F238E27FC236}">
                <a16:creationId xmlns:a16="http://schemas.microsoft.com/office/drawing/2014/main" id="{136AABF9-4169-453B-83D4-823782CAB5B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2798274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rgbClr val="243A5E"/>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830E1E-F06E-469F-9154-F8DEA4B068FE}"/>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449686AB-BE41-4EB9-A18F-C86404581505}"/>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230629913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_Power Virtual Dark Teal Color">
    <p:bg>
      <p:bgPr>
        <a:solidFill>
          <a:schemeClr val="accent4"/>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B3717877-ED70-487F-A351-8106E38CC9B2}"/>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41283028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Closing slide 1">
    <p:bg>
      <p:bgPr>
        <a:solidFill>
          <a:schemeClr val="tx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7"/>
            <a:ext cx="7454644" cy="1473396"/>
          </a:xfrm>
          <a:prstGeom prst="rect">
            <a:avLst/>
          </a:prstGeom>
          <a:noFill/>
        </p:spPr>
        <p:txBody>
          <a:bodyPr lIns="0" tIns="0" rIns="0" bIns="0" anchor="t" anchorCtr="0"/>
          <a:lstStyle>
            <a:lvl1pPr>
              <a:lnSpc>
                <a:spcPct val="100000"/>
              </a:lnSpc>
              <a:spcAft>
                <a:spcPts val="1274"/>
              </a:spcAft>
              <a:defRPr sz="2549" spc="-49" baseline="0">
                <a:solidFill>
                  <a:schemeClr val="bg1"/>
                </a:solidFill>
              </a:defRPr>
            </a:lvl1pPr>
          </a:lstStyle>
          <a:p>
            <a:r>
              <a:rPr lang="en-US" dirty="0"/>
              <a:t>Azure Technical Trainer Role Based Training</a:t>
            </a:r>
          </a:p>
        </p:txBody>
      </p:sp>
      <p:sp>
        <p:nvSpPr>
          <p:cNvPr id="6" name="Text Box 3">
            <a:extLst>
              <a:ext uri="{FF2B5EF4-FFF2-40B4-BE49-F238E27FC236}">
                <a16:creationId xmlns:a16="http://schemas.microsoft.com/office/drawing/2014/main" id="{4071864E-755E-AD40-A80D-10E454980F16}"/>
              </a:ext>
            </a:extLst>
          </p:cNvPr>
          <p:cNvSpPr txBox="1">
            <a:spLocks noChangeArrowheads="1"/>
          </p:cNvSpPr>
          <p:nvPr userDrawn="1"/>
        </p:nvSpPr>
        <p:spPr bwMode="blackWhite">
          <a:xfrm>
            <a:off x="454170" y="6451197"/>
            <a:ext cx="4482124" cy="10561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pic>
        <p:nvPicPr>
          <p:cNvPr id="4" name="Picture 3" descr="A close up of a logo&#10;&#10;Description automatically generated">
            <a:extLst>
              <a:ext uri="{FF2B5EF4-FFF2-40B4-BE49-F238E27FC236}">
                <a16:creationId xmlns:a16="http://schemas.microsoft.com/office/drawing/2014/main" id="{2F931FCA-3B81-48D1-889F-A822F4071D0B}"/>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25399501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D91B1E1-5C1C-4C9A-8BF4-C36029BF7FD0}"/>
              </a:ext>
            </a:extLst>
          </p:cNvPr>
          <p:cNvGraphicFramePr>
            <a:graphicFrameLocks noChangeAspect="1"/>
          </p:cNvGraphicFramePr>
          <p:nvPr userDrawn="1">
            <p:custDataLst>
              <p:tags r:id="rId2"/>
            </p:custData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1029" name="think-cell Slide" r:id="rId4" imgW="425" imgH="424" progId="TCLayout.ActiveDocument.1">
                  <p:embed/>
                </p:oleObj>
              </mc:Choice>
              <mc:Fallback>
                <p:oleObj name="think-cell Slide" r:id="rId4" imgW="425" imgH="424" progId="TCLayout.ActiveDocument.1">
                  <p:embed/>
                  <p:pic>
                    <p:nvPicPr>
                      <p:cNvPr id="3" name="Object 2" hidden="1">
                        <a:extLst>
                          <a:ext uri="{FF2B5EF4-FFF2-40B4-BE49-F238E27FC236}">
                            <a16:creationId xmlns:a16="http://schemas.microsoft.com/office/drawing/2014/main" id="{2D91B1E1-5C1C-4C9A-8BF4-C36029BF7FD0}"/>
                          </a:ext>
                        </a:extLst>
                      </p:cNvPr>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169508608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3 with pictur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rgbClr val="000000"/>
                </a:solidFill>
              </a:defRPr>
            </a:lvl1pPr>
          </a:lstStyle>
          <a:p>
            <a:r>
              <a:rPr lang="en-US" dirty="0"/>
              <a:t>Microsoft Security title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7" name="Footer Placeholder 1">
            <a:extLst>
              <a:ext uri="{FF2B5EF4-FFF2-40B4-BE49-F238E27FC236}">
                <a16:creationId xmlns:a16="http://schemas.microsoft.com/office/drawing/2014/main" id="{1B6BA0D2-3614-405C-8BB6-C5242154BADB}"/>
              </a:ext>
            </a:extLst>
          </p:cNvPr>
          <p:cNvSpPr txBox="1">
            <a:spLocks/>
          </p:cNvSpPr>
          <p:nvPr userDrawn="1"/>
        </p:nvSpPr>
        <p:spPr>
          <a:xfrm>
            <a:off x="442466"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r>
              <a:rPr lang="en-US" dirty="0"/>
              <a:t>© Copyright Microsoft Corporation. All rights reserved.</a:t>
            </a:r>
          </a:p>
        </p:txBody>
      </p:sp>
      <p:pic>
        <p:nvPicPr>
          <p:cNvPr id="2" name="Picture 1" descr="A picture containing drawing&#10;&#10;Description automatically generated">
            <a:extLst>
              <a:ext uri="{FF2B5EF4-FFF2-40B4-BE49-F238E27FC236}">
                <a16:creationId xmlns:a16="http://schemas.microsoft.com/office/drawing/2014/main" id="{80B5C935-00BF-4406-9069-EAFD8F3962C1}"/>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5" name="Picture 4" descr="A person explaining on the charts from a big monitor behind him">
            <a:extLst>
              <a:ext uri="{FF2B5EF4-FFF2-40B4-BE49-F238E27FC236}">
                <a16:creationId xmlns:a16="http://schemas.microsoft.com/office/drawing/2014/main" id="{A1B962E4-5090-4363-A78E-44D8293466D3}"/>
              </a:ext>
            </a:extLst>
          </p:cNvPr>
          <p:cNvPicPr>
            <a:picLocks noChangeAspect="1"/>
          </p:cNvPicPr>
          <p:nvPr userDrawn="1"/>
        </p:nvPicPr>
        <p:blipFill rotWithShape="1">
          <a:blip r:embed="rId3"/>
          <a:srcRect l="39159" r="2959"/>
          <a:stretch/>
        </p:blipFill>
        <p:spPr>
          <a:xfrm>
            <a:off x="6228994" y="0"/>
            <a:ext cx="5963006" cy="6858000"/>
          </a:xfrm>
          <a:prstGeom prst="rect">
            <a:avLst/>
          </a:prstGeom>
        </p:spPr>
      </p:pic>
    </p:spTree>
    <p:extLst>
      <p:ext uri="{BB962C8B-B14F-4D97-AF65-F5344CB8AC3E}">
        <p14:creationId xmlns:p14="http://schemas.microsoft.com/office/powerpoint/2010/main" val="384216182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4 with graphic">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Security title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C579B1D0-8CEE-4E42-8540-F752DBF0F64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3" name="Picture 2" descr="A picture containing drawing&#10;&#10;Description automatically generated">
            <a:extLst>
              <a:ext uri="{FF2B5EF4-FFF2-40B4-BE49-F238E27FC236}">
                <a16:creationId xmlns:a16="http://schemas.microsoft.com/office/drawing/2014/main" id="{2E62B0F4-9059-402D-99C1-BDA270EE7300}"/>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11" name="Picture 10">
            <a:extLst>
              <a:ext uri="{FF2B5EF4-FFF2-40B4-BE49-F238E27FC236}">
                <a16:creationId xmlns:a16="http://schemas.microsoft.com/office/drawing/2014/main" id="{82FB3FC4-F798-4A65-9938-183D2AE872E9}"/>
              </a:ext>
            </a:extLst>
          </p:cNvPr>
          <p:cNvPicPr>
            <a:picLocks noChangeAspect="1"/>
          </p:cNvPicPr>
          <p:nvPr userDrawn="1"/>
        </p:nvPicPr>
        <p:blipFill rotWithShape="1">
          <a:blip r:embed="rId3"/>
          <a:srcRect l="10604" t="611" r="23628" b="611"/>
          <a:stretch/>
        </p:blipFill>
        <p:spPr>
          <a:xfrm>
            <a:off x="6694286" y="900959"/>
            <a:ext cx="5049680" cy="5056082"/>
          </a:xfrm>
          <a:custGeom>
            <a:avLst/>
            <a:gdLst>
              <a:gd name="connsiteX0" fmla="*/ 2524840 w 5049680"/>
              <a:gd name="connsiteY0" fmla="*/ 0 h 5056082"/>
              <a:gd name="connsiteX1" fmla="*/ 5049680 w 5049680"/>
              <a:gd name="connsiteY1" fmla="*/ 2528041 h 5056082"/>
              <a:gd name="connsiteX2" fmla="*/ 2524840 w 5049680"/>
              <a:gd name="connsiteY2" fmla="*/ 5056082 h 5056082"/>
              <a:gd name="connsiteX3" fmla="*/ 0 w 5049680"/>
              <a:gd name="connsiteY3" fmla="*/ 2528041 h 5056082"/>
              <a:gd name="connsiteX4" fmla="*/ 2524840 w 5049680"/>
              <a:gd name="connsiteY4" fmla="*/ 0 h 5056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9680" h="5056082">
                <a:moveTo>
                  <a:pt x="2524840" y="0"/>
                </a:moveTo>
                <a:cubicBezTo>
                  <a:pt x="3919271" y="0"/>
                  <a:pt x="5049680" y="1131843"/>
                  <a:pt x="5049680" y="2528041"/>
                </a:cubicBezTo>
                <a:cubicBezTo>
                  <a:pt x="5049680" y="3924239"/>
                  <a:pt x="3919271" y="5056082"/>
                  <a:pt x="2524840" y="5056082"/>
                </a:cubicBezTo>
                <a:cubicBezTo>
                  <a:pt x="1130409" y="5056082"/>
                  <a:pt x="0" y="3924239"/>
                  <a:pt x="0" y="2528041"/>
                </a:cubicBezTo>
                <a:cubicBezTo>
                  <a:pt x="0" y="1131843"/>
                  <a:pt x="1130409" y="0"/>
                  <a:pt x="2524840" y="0"/>
                </a:cubicBezTo>
                <a:close/>
              </a:path>
            </a:pathLst>
          </a:custGeom>
        </p:spPr>
      </p:pic>
      <p:sp>
        <p:nvSpPr>
          <p:cNvPr id="13" name="Oval 12">
            <a:extLst>
              <a:ext uri="{FF2B5EF4-FFF2-40B4-BE49-F238E27FC236}">
                <a16:creationId xmlns:a16="http://schemas.microsoft.com/office/drawing/2014/main" id="{0C62E602-B038-4AA6-A699-B469CFE1AD96}"/>
              </a:ext>
              <a:ext uri="{C183D7F6-B498-43B3-948B-1728B52AA6E4}">
                <adec:decorative xmlns:adec="http://schemas.microsoft.com/office/drawing/2017/decorative" val="1"/>
              </a:ext>
            </a:extLst>
          </p:cNvPr>
          <p:cNvSpPr/>
          <p:nvPr userDrawn="1"/>
        </p:nvSpPr>
        <p:spPr bwMode="auto">
          <a:xfrm>
            <a:off x="6383137" y="589416"/>
            <a:ext cx="5671978" cy="5679168"/>
          </a:xfrm>
          <a:prstGeom prst="ellipse">
            <a:avLst/>
          </a:prstGeom>
          <a:noFill/>
          <a:ln w="1905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657421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2" name="Footer Placeholder 1">
            <a:extLst>
              <a:ext uri="{FF2B5EF4-FFF2-40B4-BE49-F238E27FC236}">
                <a16:creationId xmlns:a16="http://schemas.microsoft.com/office/drawing/2014/main" id="{B852478B-55EF-4189-A468-2CD5FFD827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32089" y="1083334"/>
            <a:ext cx="11341268" cy="400110"/>
          </a:xfrm>
        </p:spPr>
        <p:txBody>
          <a:bodyPr tIns="45720" rIns="0" bIns="45720"/>
          <a:lstStyle>
            <a:lvl1pPr>
              <a:defRPr sz="2000">
                <a:solidFill>
                  <a:schemeClr val="tx1"/>
                </a:solidFill>
              </a:defRPr>
            </a:lvl1pPr>
          </a:lstStyle>
          <a:p>
            <a:r>
              <a:rPr lang="en-US"/>
              <a:t>Subheading Segoe UI </a:t>
            </a:r>
            <a:r>
              <a:rPr lang="en-US" err="1"/>
              <a:t>Semibold</a:t>
            </a:r>
            <a:r>
              <a:rPr lang="en-US"/>
              <a:t> 20 </a:t>
            </a:r>
            <a:r>
              <a:rPr lang="en-US" err="1"/>
              <a:t>pt</a:t>
            </a:r>
            <a:endParaRPr lang="en-US"/>
          </a:p>
        </p:txBody>
      </p:sp>
      <p:sp>
        <p:nvSpPr>
          <p:cNvPr id="2" name="Footer Placeholder 1">
            <a:extLst>
              <a:ext uri="{FF2B5EF4-FFF2-40B4-BE49-F238E27FC236}">
                <a16:creationId xmlns:a16="http://schemas.microsoft.com/office/drawing/2014/main" id="{64899B17-8D01-4107-A0A6-0451351ABAE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530135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8643" y="440494"/>
            <a:ext cx="11341268" cy="680196"/>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sp>
        <p:nvSpPr>
          <p:cNvPr id="4" name="Text Placeholder 3"/>
          <p:cNvSpPr>
            <a:spLocks noGrp="1"/>
          </p:cNvSpPr>
          <p:nvPr>
            <p:ph type="body" idx="1"/>
          </p:nvPr>
        </p:nvSpPr>
        <p:spPr>
          <a:xfrm>
            <a:off x="418643" y="1456898"/>
            <a:ext cx="11341268" cy="2492990"/>
          </a:xfrm>
          <a:prstGeom prst="rect">
            <a:avLst/>
          </a:prstGeom>
        </p:spPr>
        <p:txBody>
          <a:bodyPr vert="horz" wrap="square" lIns="0" tIns="91440" rIns="146304" bIns="91440" rtlCol="0">
            <a:spAutoFit/>
          </a:bodyPr>
          <a:lstStyle/>
          <a:p>
            <a:pPr lvl="1"/>
            <a:r>
              <a:rPr lang="en-US" dirty="0"/>
              <a:t>Large: subhead Segoe UI Regular 20/24</a:t>
            </a:r>
          </a:p>
          <a:p>
            <a:pPr lvl="2"/>
            <a:r>
              <a:rPr lang="en-US" dirty="0"/>
              <a:t>Medium: paragraph heading Segoe UI </a:t>
            </a:r>
            <a:r>
              <a:rPr lang="en-US" dirty="0" err="1"/>
              <a:t>Semibold</a:t>
            </a:r>
            <a:r>
              <a:rPr lang="en-US" dirty="0"/>
              <a:t> 14/18</a:t>
            </a:r>
          </a:p>
          <a:p>
            <a:pPr lvl="3"/>
            <a:r>
              <a:rPr lang="en-US" dirty="0"/>
              <a:t>Medium: paragraph body copy Segoe UI Regular 14/18</a:t>
            </a:r>
          </a:p>
          <a:p>
            <a:pPr lvl="4"/>
            <a:r>
              <a:rPr lang="en-US" dirty="0"/>
              <a:t>Small: caption heading Segoe UI Bold 10/12</a:t>
            </a:r>
          </a:p>
          <a:p>
            <a:pPr lvl="6"/>
            <a:r>
              <a:rPr lang="en-US" dirty="0"/>
              <a:t>Small: caption body copy Segoe UI Regular 10/12</a:t>
            </a:r>
          </a:p>
          <a:p>
            <a:pPr lvl="6"/>
            <a:endParaRPr lang="en-US" dirty="0"/>
          </a:p>
          <a:p>
            <a:pPr lvl="6"/>
            <a:endParaRPr lang="en-US" dirty="0"/>
          </a:p>
        </p:txBody>
      </p:sp>
      <p:grpSp>
        <p:nvGrpSpPr>
          <p:cNvPr id="24" name="Group 23">
            <a:extLst>
              <a:ext uri="{FF2B5EF4-FFF2-40B4-BE49-F238E27FC236}">
                <a16:creationId xmlns:a16="http://schemas.microsoft.com/office/drawing/2014/main" id="{D9F1F3D7-6469-4E66-950C-35D2A9B6C9A0}"/>
              </a:ext>
            </a:extLst>
          </p:cNvPr>
          <p:cNvGrpSpPr/>
          <p:nvPr userDrawn="1"/>
        </p:nvGrpSpPr>
        <p:grpSpPr>
          <a:xfrm rot="5400000">
            <a:off x="10247804" y="4228006"/>
            <a:ext cx="4690235" cy="569755"/>
            <a:chOff x="465139" y="4279900"/>
            <a:chExt cx="11082523" cy="1498600"/>
          </a:xfrm>
        </p:grpSpPr>
        <p:sp>
          <p:nvSpPr>
            <p:cNvPr id="25" name="Rectangle 24">
              <a:extLst>
                <a:ext uri="{FF2B5EF4-FFF2-40B4-BE49-F238E27FC236}">
                  <a16:creationId xmlns:a16="http://schemas.microsoft.com/office/drawing/2014/main" id="{F97F6D02-88B7-4921-8BC2-060525CE5A58}"/>
                </a:ext>
              </a:extLst>
            </p:cNvPr>
            <p:cNvSpPr/>
            <p:nvPr userDrawn="1"/>
          </p:nvSpPr>
          <p:spPr bwMode="auto">
            <a:xfrm>
              <a:off x="5983100" y="4279901"/>
              <a:ext cx="2782281" cy="149859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Apps Purple</a:t>
              </a:r>
            </a:p>
            <a:p>
              <a:pPr defTabSz="932472" fontAlgn="base">
                <a:spcBef>
                  <a:spcPct val="0"/>
                </a:spcBef>
                <a:spcAft>
                  <a:spcPts val="100"/>
                </a:spcAft>
              </a:pPr>
              <a:r>
                <a:rPr lang="en-US" sz="600">
                  <a:solidFill>
                    <a:schemeClr val="bg1"/>
                  </a:solidFill>
                  <a:ea typeface="Segoe UI" pitchFamily="34" charset="0"/>
                  <a:cs typeface="Segoe UI" pitchFamily="34" charset="0"/>
                </a:rPr>
                <a:t>R116 G39 B116</a:t>
              </a:r>
            </a:p>
            <a:p>
              <a:pPr defTabSz="932472" fontAlgn="base">
                <a:spcBef>
                  <a:spcPct val="0"/>
                </a:spcBef>
                <a:spcAft>
                  <a:spcPts val="100"/>
                </a:spcAft>
              </a:pPr>
              <a:r>
                <a:rPr lang="en-US" sz="600">
                  <a:solidFill>
                    <a:schemeClr val="bg1"/>
                  </a:solidFill>
                  <a:ea typeface="Segoe UI" pitchFamily="34" charset="0"/>
                  <a:cs typeface="Segoe UI" pitchFamily="34" charset="0"/>
                </a:rPr>
                <a:t>Hex #742774</a:t>
              </a:r>
            </a:p>
          </p:txBody>
        </p:sp>
        <p:sp>
          <p:nvSpPr>
            <p:cNvPr id="26" name="Rectangle 25">
              <a:extLst>
                <a:ext uri="{FF2B5EF4-FFF2-40B4-BE49-F238E27FC236}">
                  <a16:creationId xmlns:a16="http://schemas.microsoft.com/office/drawing/2014/main" id="{5DBD0FB2-ABEC-4B69-8293-43075DF1DFB9}"/>
                </a:ext>
              </a:extLst>
            </p:cNvPr>
            <p:cNvSpPr/>
            <p:nvPr userDrawn="1"/>
          </p:nvSpPr>
          <p:spPr bwMode="auto">
            <a:xfrm>
              <a:off x="3154167" y="4279900"/>
              <a:ext cx="2827669" cy="149859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Automate Blue</a:t>
              </a:r>
            </a:p>
            <a:p>
              <a:pPr defTabSz="932472" fontAlgn="base">
                <a:spcBef>
                  <a:spcPct val="0"/>
                </a:spcBef>
                <a:spcAft>
                  <a:spcPts val="100"/>
                </a:spcAft>
              </a:pPr>
              <a:r>
                <a:rPr lang="pt-BR" sz="600">
                  <a:solidFill>
                    <a:schemeClr val="bg1"/>
                  </a:solidFill>
                  <a:ea typeface="Segoe UI" pitchFamily="34" charset="0"/>
                  <a:cs typeface="Segoe UI" pitchFamily="34" charset="0"/>
                </a:rPr>
                <a:t>R0 G102 B255</a:t>
              </a:r>
            </a:p>
            <a:p>
              <a:pPr defTabSz="932472" fontAlgn="base">
                <a:spcBef>
                  <a:spcPct val="0"/>
                </a:spcBef>
                <a:spcAft>
                  <a:spcPts val="100"/>
                </a:spcAft>
              </a:pPr>
              <a:r>
                <a:rPr lang="pt-BR" sz="600">
                  <a:solidFill>
                    <a:schemeClr val="bg1"/>
                  </a:solidFill>
                  <a:ea typeface="Segoe UI" pitchFamily="34" charset="0"/>
                  <a:cs typeface="Segoe UI" pitchFamily="34" charset="0"/>
                </a:rPr>
                <a:t>Hex #0066FF</a:t>
              </a:r>
            </a:p>
          </p:txBody>
        </p:sp>
        <p:sp>
          <p:nvSpPr>
            <p:cNvPr id="27" name="Rectangle 26">
              <a:extLst>
                <a:ext uri="{FF2B5EF4-FFF2-40B4-BE49-F238E27FC236}">
                  <a16:creationId xmlns:a16="http://schemas.microsoft.com/office/drawing/2014/main" id="{D489F672-68EF-45E0-A5D0-524197DBF647}"/>
                </a:ext>
              </a:extLst>
            </p:cNvPr>
            <p:cNvSpPr/>
            <p:nvPr userDrawn="1"/>
          </p:nvSpPr>
          <p:spPr bwMode="auto">
            <a:xfrm>
              <a:off x="465139" y="4279900"/>
              <a:ext cx="2689028" cy="1498600"/>
            </a:xfrm>
            <a:prstGeom prst="rect">
              <a:avLst/>
            </a:prstGeom>
            <a:solidFill>
              <a:schemeClr val="accent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Microsoft Power BI Yellow</a:t>
              </a:r>
            </a:p>
            <a:p>
              <a:pPr defTabSz="932472" fontAlgn="base">
                <a:spcBef>
                  <a:spcPct val="0"/>
                </a:spcBef>
                <a:spcAft>
                  <a:spcPts val="100"/>
                </a:spcAft>
              </a:pPr>
              <a:r>
                <a:rPr lang="en-US" sz="600">
                  <a:solidFill>
                    <a:schemeClr val="tx1"/>
                  </a:solidFill>
                  <a:ea typeface="Segoe UI" pitchFamily="34" charset="0"/>
                  <a:cs typeface="Segoe UI" pitchFamily="34" charset="0"/>
                </a:rPr>
                <a:t>R242 G200 B17</a:t>
              </a:r>
            </a:p>
            <a:p>
              <a:pPr defTabSz="932472" fontAlgn="base">
                <a:spcBef>
                  <a:spcPct val="0"/>
                </a:spcBef>
                <a:spcAft>
                  <a:spcPts val="100"/>
                </a:spcAft>
              </a:pPr>
              <a:r>
                <a:rPr lang="en-US" sz="600">
                  <a:solidFill>
                    <a:schemeClr val="tx1"/>
                  </a:solidFill>
                  <a:ea typeface="Segoe UI" pitchFamily="34" charset="0"/>
                  <a:cs typeface="Segoe UI" pitchFamily="34" charset="0"/>
                </a:rPr>
                <a:t>Hex #F2C811</a:t>
              </a:r>
            </a:p>
          </p:txBody>
        </p:sp>
        <p:sp>
          <p:nvSpPr>
            <p:cNvPr id="28" name="Rectangle 27">
              <a:extLst>
                <a:ext uri="{FF2B5EF4-FFF2-40B4-BE49-F238E27FC236}">
                  <a16:creationId xmlns:a16="http://schemas.microsoft.com/office/drawing/2014/main" id="{B9D6085E-E5EE-45E3-A038-923214E999C6}"/>
                </a:ext>
              </a:extLst>
            </p:cNvPr>
            <p:cNvSpPr/>
            <p:nvPr userDrawn="1"/>
          </p:nvSpPr>
          <p:spPr bwMode="auto">
            <a:xfrm>
              <a:off x="8765381" y="4279901"/>
              <a:ext cx="2782281" cy="149859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Virtual Agents Teal</a:t>
              </a:r>
            </a:p>
            <a:p>
              <a:pPr defTabSz="932472" fontAlgn="base">
                <a:spcBef>
                  <a:spcPct val="0"/>
                </a:spcBef>
                <a:spcAft>
                  <a:spcPts val="100"/>
                </a:spcAft>
              </a:pPr>
              <a:r>
                <a:rPr lang="en-US" sz="600">
                  <a:solidFill>
                    <a:schemeClr val="bg1"/>
                  </a:solidFill>
                  <a:ea typeface="Segoe UI" pitchFamily="34" charset="0"/>
                  <a:cs typeface="Segoe UI" pitchFamily="34" charset="0"/>
                </a:rPr>
                <a:t>R11 G85 B106</a:t>
              </a:r>
            </a:p>
            <a:p>
              <a:pPr defTabSz="932472" fontAlgn="base">
                <a:spcBef>
                  <a:spcPct val="0"/>
                </a:spcBef>
                <a:spcAft>
                  <a:spcPts val="100"/>
                </a:spcAft>
              </a:pPr>
              <a:r>
                <a:rPr lang="en-US" sz="600">
                  <a:solidFill>
                    <a:schemeClr val="bg1"/>
                  </a:solidFill>
                  <a:ea typeface="Segoe UI" pitchFamily="34" charset="0"/>
                  <a:cs typeface="Segoe UI" pitchFamily="34" charset="0"/>
                </a:rPr>
                <a:t>Hex #0B556A</a:t>
              </a:r>
            </a:p>
          </p:txBody>
        </p:sp>
      </p:grpSp>
      <p:grpSp>
        <p:nvGrpSpPr>
          <p:cNvPr id="29" name="Group 28">
            <a:extLst>
              <a:ext uri="{FF2B5EF4-FFF2-40B4-BE49-F238E27FC236}">
                <a16:creationId xmlns:a16="http://schemas.microsoft.com/office/drawing/2014/main" id="{38D00809-B998-47DA-8B27-44733BFDB224}"/>
              </a:ext>
            </a:extLst>
          </p:cNvPr>
          <p:cNvGrpSpPr/>
          <p:nvPr userDrawn="1"/>
        </p:nvGrpSpPr>
        <p:grpSpPr>
          <a:xfrm rot="5400000">
            <a:off x="11534945" y="773099"/>
            <a:ext cx="2115953" cy="569757"/>
            <a:chOff x="465140" y="7280835"/>
            <a:chExt cx="7676186" cy="942415"/>
          </a:xfrm>
        </p:grpSpPr>
        <p:sp>
          <p:nvSpPr>
            <p:cNvPr id="30" name="Rectangle 29">
              <a:extLst>
                <a:ext uri="{FF2B5EF4-FFF2-40B4-BE49-F238E27FC236}">
                  <a16:creationId xmlns:a16="http://schemas.microsoft.com/office/drawing/2014/main" id="{9D557C69-0B3B-4641-8B89-5FB0CBF2E490}"/>
                </a:ext>
              </a:extLst>
            </p:cNvPr>
            <p:cNvSpPr/>
            <p:nvPr/>
          </p:nvSpPr>
          <p:spPr bwMode="auto">
            <a:xfrm>
              <a:off x="465140" y="7280835"/>
              <a:ext cx="2487611" cy="942414"/>
            </a:xfrm>
            <a:prstGeom prst="rect">
              <a:avLst/>
            </a:prstGeom>
            <a:solidFill>
              <a:schemeClr val="tx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Black</a:t>
              </a:r>
            </a:p>
            <a:p>
              <a:pPr defTabSz="932472" fontAlgn="base">
                <a:spcBef>
                  <a:spcPct val="0"/>
                </a:spcBef>
                <a:spcAft>
                  <a:spcPts val="100"/>
                </a:spcAft>
              </a:pPr>
              <a:r>
                <a:rPr lang="en-US" sz="600">
                  <a:solidFill>
                    <a:schemeClr val="bg1"/>
                  </a:solidFill>
                  <a:ea typeface="Segoe UI" pitchFamily="34" charset="0"/>
                  <a:cs typeface="Segoe UI" pitchFamily="34" charset="0"/>
                </a:rPr>
                <a:t>R0 G0 B0</a:t>
              </a:r>
            </a:p>
            <a:p>
              <a:pPr defTabSz="932472" fontAlgn="base">
                <a:spcBef>
                  <a:spcPct val="0"/>
                </a:spcBef>
                <a:spcAft>
                  <a:spcPts val="100"/>
                </a:spcAft>
              </a:pPr>
              <a:r>
                <a:rPr lang="en-US" sz="600">
                  <a:solidFill>
                    <a:schemeClr val="bg1"/>
                  </a:solidFill>
                  <a:ea typeface="Segoe UI" pitchFamily="34" charset="0"/>
                  <a:cs typeface="Segoe UI" pitchFamily="34" charset="0"/>
                </a:rPr>
                <a:t>Hex #000000</a:t>
              </a:r>
            </a:p>
          </p:txBody>
        </p:sp>
        <p:sp>
          <p:nvSpPr>
            <p:cNvPr id="32" name="Rectangle 31">
              <a:extLst>
                <a:ext uri="{FF2B5EF4-FFF2-40B4-BE49-F238E27FC236}">
                  <a16:creationId xmlns:a16="http://schemas.microsoft.com/office/drawing/2014/main" id="{4077D97C-7AF9-4BD5-9602-889CE0910F4C}"/>
                </a:ext>
              </a:extLst>
            </p:cNvPr>
            <p:cNvSpPr/>
            <p:nvPr/>
          </p:nvSpPr>
          <p:spPr bwMode="auto">
            <a:xfrm>
              <a:off x="3051346" y="7280835"/>
              <a:ext cx="2487611" cy="942414"/>
            </a:xfrm>
            <a:prstGeom prst="rect">
              <a:avLst/>
            </a:prstGeom>
            <a:solidFill>
              <a:schemeClr val="bg1"/>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White</a:t>
              </a:r>
            </a:p>
            <a:p>
              <a:pPr defTabSz="932472" fontAlgn="base">
                <a:spcBef>
                  <a:spcPct val="0"/>
                </a:spcBef>
                <a:spcAft>
                  <a:spcPts val="100"/>
                </a:spcAft>
              </a:pPr>
              <a:r>
                <a:rPr lang="en-US" sz="600">
                  <a:solidFill>
                    <a:schemeClr val="tx1"/>
                  </a:solidFill>
                  <a:ea typeface="Segoe UI" pitchFamily="34" charset="0"/>
                  <a:cs typeface="Segoe UI" pitchFamily="34" charset="0"/>
                </a:rPr>
                <a:t>R255 G255 B255</a:t>
              </a:r>
            </a:p>
            <a:p>
              <a:pPr defTabSz="932472" fontAlgn="base">
                <a:spcBef>
                  <a:spcPct val="0"/>
                </a:spcBef>
                <a:spcAft>
                  <a:spcPts val="100"/>
                </a:spcAft>
              </a:pPr>
              <a:r>
                <a:rPr lang="en-US" sz="600">
                  <a:solidFill>
                    <a:schemeClr val="tx1"/>
                  </a:solidFill>
                  <a:ea typeface="Segoe UI" pitchFamily="34" charset="0"/>
                  <a:cs typeface="Segoe UI" pitchFamily="34" charset="0"/>
                </a:rPr>
                <a:t>Hex #FFFFFF</a:t>
              </a:r>
            </a:p>
          </p:txBody>
        </p:sp>
        <p:sp>
          <p:nvSpPr>
            <p:cNvPr id="33" name="Rectangle 32">
              <a:extLst>
                <a:ext uri="{FF2B5EF4-FFF2-40B4-BE49-F238E27FC236}">
                  <a16:creationId xmlns:a16="http://schemas.microsoft.com/office/drawing/2014/main" id="{F895A880-C5D7-40E8-9B6C-F93B1C2AC57C}"/>
                </a:ext>
              </a:extLst>
            </p:cNvPr>
            <p:cNvSpPr/>
            <p:nvPr/>
          </p:nvSpPr>
          <p:spPr bwMode="auto">
            <a:xfrm>
              <a:off x="5653715" y="7280836"/>
              <a:ext cx="2487611" cy="942414"/>
            </a:xfrm>
            <a:prstGeom prst="rect">
              <a:avLst/>
            </a:prstGeom>
            <a:solidFill>
              <a:schemeClr val="bg2"/>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Light gray</a:t>
              </a:r>
            </a:p>
            <a:p>
              <a:pPr defTabSz="932472" fontAlgn="base">
                <a:spcBef>
                  <a:spcPct val="0"/>
                </a:spcBef>
                <a:spcAft>
                  <a:spcPts val="100"/>
                </a:spcAft>
              </a:pPr>
              <a:r>
                <a:rPr lang="en-US" sz="600">
                  <a:solidFill>
                    <a:schemeClr val="tx1"/>
                  </a:solidFill>
                  <a:ea typeface="Segoe UI" pitchFamily="34" charset="0"/>
                  <a:cs typeface="Segoe UI" pitchFamily="34" charset="0"/>
                </a:rPr>
                <a:t>R230 G230 B230</a:t>
              </a:r>
            </a:p>
            <a:p>
              <a:pPr defTabSz="932472" fontAlgn="base">
                <a:spcBef>
                  <a:spcPct val="0"/>
                </a:spcBef>
                <a:spcAft>
                  <a:spcPts val="100"/>
                </a:spcAft>
              </a:pPr>
              <a:r>
                <a:rPr lang="en-US" sz="600">
                  <a:solidFill>
                    <a:schemeClr val="tx1"/>
                  </a:solidFill>
                  <a:ea typeface="Segoe UI" pitchFamily="34" charset="0"/>
                  <a:cs typeface="Segoe UI" pitchFamily="34" charset="0"/>
                </a:rPr>
                <a:t>Hex #E6E6E6</a:t>
              </a:r>
            </a:p>
          </p:txBody>
        </p:sp>
      </p:grpSp>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703" r:id="rId3"/>
    <p:sldLayoutId id="2147484704" r:id="rId4"/>
    <p:sldLayoutId id="2147484705" r:id="rId5"/>
    <p:sldLayoutId id="2147484583" r:id="rId6"/>
    <p:sldLayoutId id="2147484669" r:id="rId7"/>
    <p:sldLayoutId id="2147484562" r:id="rId8"/>
    <p:sldLayoutId id="2147484680" r:id="rId9"/>
    <p:sldLayoutId id="2147484610" r:id="rId10"/>
    <p:sldLayoutId id="2147484684" r:id="rId11"/>
    <p:sldLayoutId id="2147484670" r:id="rId12"/>
    <p:sldLayoutId id="2147484671" r:id="rId13"/>
    <p:sldLayoutId id="2147484682" r:id="rId14"/>
    <p:sldLayoutId id="2147484677" r:id="rId15"/>
    <p:sldLayoutId id="2147484691" r:id="rId16"/>
    <p:sldLayoutId id="2147484692" r:id="rId17"/>
    <p:sldLayoutId id="2147484693" r:id="rId18"/>
    <p:sldLayoutId id="2147484694" r:id="rId19"/>
    <p:sldLayoutId id="2147484695" r:id="rId20"/>
    <p:sldLayoutId id="2147484560" r:id="rId21"/>
    <p:sldLayoutId id="2147484580" r:id="rId22"/>
    <p:sldLayoutId id="2147484706" r:id="rId23"/>
    <p:sldLayoutId id="2147484707" r:id="rId24"/>
    <p:sldLayoutId id="2147484708" r:id="rId25"/>
    <p:sldLayoutId id="2147484566" r:id="rId26"/>
    <p:sldLayoutId id="2147484696" r:id="rId27"/>
    <p:sldLayoutId id="2147484697" r:id="rId28"/>
    <p:sldLayoutId id="2147484675" r:id="rId29"/>
    <p:sldLayoutId id="2147484676" r:id="rId30"/>
    <p:sldLayoutId id="2147484568" r:id="rId31"/>
    <p:sldLayoutId id="2147484570" r:id="rId32"/>
    <p:sldLayoutId id="2147484571" r:id="rId33"/>
    <p:sldLayoutId id="2147484572" r:id="rId34"/>
    <p:sldLayoutId id="2147484688" r:id="rId35"/>
    <p:sldLayoutId id="2147484689" r:id="rId36"/>
    <p:sldLayoutId id="2147484690" r:id="rId37"/>
    <p:sldLayoutId id="2147484683" r:id="rId38"/>
    <p:sldLayoutId id="2147484685" r:id="rId39"/>
    <p:sldLayoutId id="2147484673" r:id="rId40"/>
    <p:sldLayoutId id="2147484678" r:id="rId41"/>
    <p:sldLayoutId id="2147484679" r:id="rId42"/>
    <p:sldLayoutId id="2147484686" r:id="rId43"/>
    <p:sldLayoutId id="2147484674" r:id="rId44"/>
    <p:sldLayoutId id="2147484702" r:id="rId45"/>
    <p:sldLayoutId id="2147484701" r:id="rId46"/>
    <p:sldLayoutId id="2147484699" r:id="rId47"/>
    <p:sldLayoutId id="2147484700" r:id="rId48"/>
    <p:sldLayoutId id="2147484698" r:id="rId49"/>
    <p:sldLayoutId id="2147484711" r:id="rId50"/>
    <p:sldLayoutId id="2147484712" r:id="rId51"/>
  </p:sldLayoutIdLst>
  <p:transition>
    <p:fade/>
  </p:transition>
  <p:hf sldNum="0" hdr="0" dt="0"/>
  <p:txStyles>
    <p:titleStyle>
      <a:lvl1pPr algn="l" defTabSz="914367" rtl="0" eaLnBrk="1" latinLnBrk="0" hangingPunct="1">
        <a:lnSpc>
          <a:spcPct val="90000"/>
        </a:lnSpc>
        <a:spcBef>
          <a:spcPct val="0"/>
        </a:spcBef>
        <a:buNone/>
        <a:defRPr lang="en-US" sz="3200" b="0" kern="1200" cap="none" spc="-49" baseline="0" dirty="0" smtClean="0">
          <a:ln w="3175">
            <a:noFill/>
          </a:ln>
          <a:solidFill>
            <a:srgbClr val="000000"/>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367" rtl="0" eaLnBrk="1" fontAlgn="auto" latinLnBrk="0" hangingPunct="1">
        <a:lnSpc>
          <a:spcPct val="100000"/>
        </a:lnSpc>
        <a:spcBef>
          <a:spcPts val="392"/>
        </a:spcBef>
        <a:spcAft>
          <a:spcPts val="588"/>
        </a:spcAft>
        <a:buClrTx/>
        <a:buSzPct val="90000"/>
        <a:buFontTx/>
        <a:buNone/>
        <a:tabLst/>
        <a:defRPr sz="2000"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22" userDrawn="1">
          <p15:clr>
            <a:srgbClr val="C35EA4"/>
          </p15:clr>
        </p15:guide>
        <p15:guide id="32" pos="1498" userDrawn="1">
          <p15:clr>
            <a:srgbClr val="C35EA4"/>
          </p15:clr>
        </p15:guide>
        <p15:guide id="33" pos="2569" userDrawn="1">
          <p15:clr>
            <a:srgbClr val="C35EA4"/>
          </p15:clr>
        </p15:guide>
        <p15:guide id="34" pos="2711" userDrawn="1">
          <p15:clr>
            <a:srgbClr val="C35EA4"/>
          </p15:clr>
        </p15:guide>
        <p15:guide id="35" pos="3778" userDrawn="1">
          <p15:clr>
            <a:srgbClr val="C35EA4"/>
          </p15:clr>
        </p15:guide>
        <p15:guide id="36" pos="3924" userDrawn="1">
          <p15:clr>
            <a:srgbClr val="C35EA4"/>
          </p15:clr>
        </p15:guide>
        <p15:guide id="37" pos="4983" userDrawn="1">
          <p15:clr>
            <a:srgbClr val="C35EA4"/>
          </p15:clr>
        </p15:guide>
        <p15:guide id="38" pos="5127" userDrawn="1">
          <p15:clr>
            <a:srgbClr val="C35EA4"/>
          </p15:clr>
        </p15:guide>
        <p15:guide id="39" pos="6199" userDrawn="1">
          <p15:clr>
            <a:srgbClr val="C35EA4"/>
          </p15:clr>
        </p15:guide>
        <p15:guide id="40" pos="6342" userDrawn="1">
          <p15:clr>
            <a:srgbClr val="C35EA4"/>
          </p15:clr>
        </p15:guide>
        <p15:guide id="41" pos="264" userDrawn="1">
          <p15:clr>
            <a:srgbClr val="F26B43"/>
          </p15:clr>
        </p15:guide>
        <p15:guide id="42" pos="7416" userDrawn="1">
          <p15:clr>
            <a:srgbClr val="F26B43"/>
          </p15:clr>
        </p15:guide>
        <p15:guide id="43" orient="horz" pos="736" userDrawn="1">
          <p15:clr>
            <a:srgbClr val="5ACBF0"/>
          </p15:clr>
        </p15:guide>
        <p15:guide id="44" orient="horz" pos="1360" userDrawn="1">
          <p15:clr>
            <a:srgbClr val="5ACBF0"/>
          </p15:clr>
        </p15:guide>
        <p15:guide id="45" orient="horz" pos="593" userDrawn="1">
          <p15:clr>
            <a:srgbClr val="5ACBF0"/>
          </p15:clr>
        </p15:guide>
        <p15:guide id="46" orient="horz" pos="1484" userDrawn="1">
          <p15:clr>
            <a:srgbClr val="5ACBF0"/>
          </p15:clr>
        </p15:guide>
        <p15:guide id="47" orient="horz" pos="2088" userDrawn="1">
          <p15:clr>
            <a:srgbClr val="5ACBF0"/>
          </p15:clr>
        </p15:guide>
        <p15:guide id="48" orient="horz" pos="2254" userDrawn="1">
          <p15:clr>
            <a:srgbClr val="5ACBF0"/>
          </p15:clr>
        </p15:guide>
        <p15:guide id="49" orient="horz" pos="277" userDrawn="1">
          <p15:clr>
            <a:srgbClr val="F26B43"/>
          </p15:clr>
        </p15:guide>
        <p15:guide id="50" orient="horz" pos="4043" userDrawn="1">
          <p15:clr>
            <a:srgbClr val="F26B43"/>
          </p15:clr>
        </p15:guide>
        <p15:guide id="51" orient="horz" pos="2835" userDrawn="1">
          <p15:clr>
            <a:srgbClr val="5ACBF0"/>
          </p15:clr>
        </p15:guide>
        <p15:guide id="52" orient="horz" pos="2960" userDrawn="1">
          <p15:clr>
            <a:srgbClr val="5ACBF0"/>
          </p15:clr>
        </p15:guide>
        <p15:guide id="53" orient="horz" pos="3572" userDrawn="1">
          <p15:clr>
            <a:srgbClr val="5ACBF0"/>
          </p15:clr>
        </p15:guide>
        <p15:guide id="54" orient="horz" pos="3690" userDrawn="1">
          <p15:clr>
            <a:srgbClr val="5ACBF0"/>
          </p15:clr>
        </p15:guide>
        <p15:guide id="55" orient="horz" pos="91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1.xml"/><Relationship Id="rId4" Type="http://schemas.openxmlformats.org/officeDocument/2006/relationships/hyperlink" Target="https://openclipart.org/detail/169033/windows-mute-icon"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0.xml"/><Relationship Id="rId5" Type="http://schemas.openxmlformats.org/officeDocument/2006/relationships/image" Target="../media/image27.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10.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0.xml"/><Relationship Id="rId5" Type="http://schemas.openxmlformats.org/officeDocument/2006/relationships/image" Target="../media/image33.png"/><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0.xml"/><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10.xml"/><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0203293-3AF9-48B3-BA6F-725B7A7B98CB}"/>
              </a:ext>
            </a:extLst>
          </p:cNvPr>
          <p:cNvSpPr>
            <a:spLocks noGrp="1"/>
          </p:cNvSpPr>
          <p:nvPr>
            <p:ph type="title"/>
          </p:nvPr>
        </p:nvSpPr>
        <p:spPr/>
        <p:txBody>
          <a:bodyPr/>
          <a:lstStyle/>
          <a:p>
            <a:endParaRPr lang="en-I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 y="487"/>
            <a:ext cx="12190271" cy="6238923"/>
          </a:xfrm>
          <a:prstGeom prst="rect">
            <a:avLst/>
          </a:prstGeom>
        </p:spPr>
      </p:pic>
      <p:sp>
        <p:nvSpPr>
          <p:cNvPr id="6" name="Rectangle 5"/>
          <p:cNvSpPr/>
          <p:nvPr/>
        </p:nvSpPr>
        <p:spPr>
          <a:xfrm>
            <a:off x="865" y="5728280"/>
            <a:ext cx="12190271" cy="1223643"/>
          </a:xfrm>
          <a:prstGeom prst="rect">
            <a:avLst/>
          </a:prstGeom>
          <a:gradFill flip="none" rotWithShape="1">
            <a:gsLst>
              <a:gs pos="17434">
                <a:srgbClr val="9C8786"/>
              </a:gs>
              <a:gs pos="0">
                <a:srgbClr val="6490B7"/>
              </a:gs>
              <a:gs pos="46000">
                <a:srgbClr val="F87935"/>
              </a:gs>
              <a:gs pos="100000">
                <a:srgbClr val="E5221D"/>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800"/>
          </a:p>
        </p:txBody>
      </p:sp>
      <p:sp>
        <p:nvSpPr>
          <p:cNvPr id="9" name="TextBox 8">
            <a:extLst>
              <a:ext uri="{FF2B5EF4-FFF2-40B4-BE49-F238E27FC236}">
                <a16:creationId xmlns:a16="http://schemas.microsoft.com/office/drawing/2014/main" id="{4D05F42A-3CAF-4589-BFB9-38B97A771304}"/>
              </a:ext>
            </a:extLst>
          </p:cNvPr>
          <p:cNvSpPr txBox="1"/>
          <p:nvPr/>
        </p:nvSpPr>
        <p:spPr>
          <a:xfrm>
            <a:off x="5451076" y="1318950"/>
            <a:ext cx="6740060" cy="575094"/>
          </a:xfrm>
          <a:prstGeom prst="rect">
            <a:avLst/>
          </a:prstGeom>
          <a:noFill/>
        </p:spPr>
        <p:txBody>
          <a:bodyPr wrap="square" rtlCol="0">
            <a:spAutoFit/>
          </a:bodyPr>
          <a:lstStyle/>
          <a:p>
            <a:pPr algn="ctr"/>
            <a:r>
              <a:rPr lang="en-US" sz="3137" b="1" dirty="0">
                <a:solidFill>
                  <a:schemeClr val="bg1"/>
                </a:solidFill>
                <a:latin typeface="Core Sans A 25 ExtraLight" panose="020B0203030302020204" pitchFamily="34" charset="0"/>
              </a:rPr>
              <a:t>Create Reports</a:t>
            </a:r>
            <a:endParaRPr lang="en-US" sz="3137" dirty="0"/>
          </a:p>
        </p:txBody>
      </p:sp>
      <p:sp>
        <p:nvSpPr>
          <p:cNvPr id="10" name="TextBox 9">
            <a:extLst>
              <a:ext uri="{FF2B5EF4-FFF2-40B4-BE49-F238E27FC236}">
                <a16:creationId xmlns:a16="http://schemas.microsoft.com/office/drawing/2014/main" id="{42B04F18-04EC-4BA6-AE0A-C48AEAE5D5AC}"/>
              </a:ext>
            </a:extLst>
          </p:cNvPr>
          <p:cNvSpPr txBox="1"/>
          <p:nvPr/>
        </p:nvSpPr>
        <p:spPr>
          <a:xfrm>
            <a:off x="7859076" y="4911659"/>
            <a:ext cx="4232309" cy="374793"/>
          </a:xfrm>
          <a:prstGeom prst="rect">
            <a:avLst/>
          </a:prstGeom>
          <a:noFill/>
        </p:spPr>
        <p:txBody>
          <a:bodyPr wrap="square" rtlCol="0">
            <a:spAutoFit/>
          </a:bodyPr>
          <a:lstStyle/>
          <a:p>
            <a:r>
              <a:rPr lang="en-US" sz="1800" dirty="0">
                <a:solidFill>
                  <a:schemeClr val="bg1"/>
                </a:solidFill>
              </a:rPr>
              <a:t>Please mute yourself. Thank you!</a:t>
            </a:r>
          </a:p>
        </p:txBody>
      </p:sp>
      <p:pic>
        <p:nvPicPr>
          <p:cNvPr id="15" name="Picture 14" descr="A close up of a sign&#10;&#10;Description automatically generated">
            <a:extLst>
              <a:ext uri="{FF2B5EF4-FFF2-40B4-BE49-F238E27FC236}">
                <a16:creationId xmlns:a16="http://schemas.microsoft.com/office/drawing/2014/main" id="{2BE7E9CE-8E2E-4E0D-B63C-AA0B79902A23}"/>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052083" y="4688040"/>
            <a:ext cx="687925" cy="687925"/>
          </a:xfrm>
          <a:prstGeom prst="rect">
            <a:avLst/>
          </a:prstGeom>
        </p:spPr>
      </p:pic>
    </p:spTree>
    <p:extLst>
      <p:ext uri="{BB962C8B-B14F-4D97-AF65-F5344CB8AC3E}">
        <p14:creationId xmlns:p14="http://schemas.microsoft.com/office/powerpoint/2010/main" val="313790455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Format and Configure Visualizations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8"/>
          </a:xfrm>
          <a:solidFill>
            <a:schemeClr val="bg1">
              <a:lumMod val="95000"/>
            </a:schemeClr>
          </a:solidFill>
        </p:spPr>
        <p:txBody>
          <a:bodyPr/>
          <a:lstStyle/>
          <a:p>
            <a:pPr marL="342900" indent="-342900">
              <a:buFont typeface="Arial" panose="020B0604020202020204" pitchFamily="34" charset="0"/>
              <a:buChar char="•"/>
            </a:pPr>
            <a:r>
              <a:rPr lang="en-US" sz="2353" dirty="0">
                <a:latin typeface="Segoe UI" panose="020B0502040204020203" pitchFamily="34" charset="0"/>
                <a:cs typeface="Segoe UI" panose="020B0502040204020203" pitchFamily="34" charset="0"/>
              </a:rPr>
              <a:t>Control the look and feel of each visual.</a:t>
            </a:r>
          </a:p>
          <a:p>
            <a:pPr marL="342900" indent="-342900">
              <a:buFont typeface="Arial" panose="020B0604020202020204" pitchFamily="34" charset="0"/>
              <a:buChar char="•"/>
            </a:pPr>
            <a:r>
              <a:rPr lang="en-US" sz="2353" dirty="0">
                <a:latin typeface="Segoe UI" panose="020B0502040204020203" pitchFamily="34" charset="0"/>
                <a:cs typeface="Segoe UI" panose="020B0502040204020203" pitchFamily="34" charset="0"/>
              </a:rPr>
              <a:t>Format options differ depending on the type of visual selected.</a:t>
            </a:r>
          </a:p>
        </p:txBody>
      </p:sp>
      <p:pic>
        <p:nvPicPr>
          <p:cNvPr id="4" name="Picture 3" descr="An image showing the Format and Configure pane in Power BI Desktop to control the look and feel of a visual.">
            <a:extLst>
              <a:ext uri="{FF2B5EF4-FFF2-40B4-BE49-F238E27FC236}">
                <a16:creationId xmlns:a16="http://schemas.microsoft.com/office/drawing/2014/main" id="{CA5D3CF4-8C6F-4FD9-82F4-FEE1EE0E45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617" y="1406984"/>
            <a:ext cx="6254458" cy="4146968"/>
          </a:xfrm>
          <a:prstGeom prst="rect">
            <a:avLst/>
          </a:prstGeom>
        </p:spPr>
      </p:pic>
    </p:spTree>
    <p:extLst>
      <p:ext uri="{BB962C8B-B14F-4D97-AF65-F5344CB8AC3E}">
        <p14:creationId xmlns:p14="http://schemas.microsoft.com/office/powerpoint/2010/main" val="148363464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Basic Interactions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9"/>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Use interactions to change how visuals impact each other.</a:t>
            </a:r>
          </a:p>
          <a:p>
            <a:r>
              <a:rPr lang="en-US" sz="2353" dirty="0">
                <a:latin typeface="Segoe UI" panose="020B0502040204020203" pitchFamily="34" charset="0"/>
                <a:cs typeface="Segoe UI" panose="020B0502040204020203" pitchFamily="34" charset="0"/>
              </a:rPr>
              <a:t>Use hierarchies to drill down for additional relevant content.</a:t>
            </a:r>
          </a:p>
        </p:txBody>
      </p:sp>
      <p:pic>
        <p:nvPicPr>
          <p:cNvPr id="6" name="Picture 5" descr="A picture of a visual with the in Power BI Desktop with the hierarchies icons above the visual highlighted.">
            <a:extLst>
              <a:ext uri="{FF2B5EF4-FFF2-40B4-BE49-F238E27FC236}">
                <a16:creationId xmlns:a16="http://schemas.microsoft.com/office/drawing/2014/main" id="{AA6BB95E-1F82-4598-BD62-023384561C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528" y="2198671"/>
            <a:ext cx="6628051" cy="2905610"/>
          </a:xfrm>
          <a:prstGeom prst="rect">
            <a:avLst/>
          </a:prstGeom>
        </p:spPr>
      </p:pic>
    </p:spTree>
    <p:extLst>
      <p:ext uri="{BB962C8B-B14F-4D97-AF65-F5344CB8AC3E}">
        <p14:creationId xmlns:p14="http://schemas.microsoft.com/office/powerpoint/2010/main" val="499317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Configure Conditional Formatting</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3" y="1222744"/>
            <a:ext cx="11341268"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descr="A screenshot of the Background color configuration page, showing how to configure and format a visual.">
            <a:extLst>
              <a:ext uri="{FF2B5EF4-FFF2-40B4-BE49-F238E27FC236}">
                <a16:creationId xmlns:a16="http://schemas.microsoft.com/office/drawing/2014/main" id="{3A73A14B-9F03-42C9-8212-F173CE2962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6070" y="1351504"/>
            <a:ext cx="7077909" cy="4277814"/>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49786478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Design Report Navigation</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8"/>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Move users between pages.</a:t>
            </a:r>
          </a:p>
          <a:p>
            <a:r>
              <a:rPr lang="en-US" sz="2353" dirty="0">
                <a:latin typeface="Segoe UI" panose="020B0502040204020203" pitchFamily="34" charset="0"/>
                <a:cs typeface="Segoe UI" panose="020B0502040204020203" pitchFamily="34" charset="0"/>
              </a:rPr>
              <a:t>Use buttons, bookmarks, or conditional formatting.</a:t>
            </a:r>
          </a:p>
          <a:p>
            <a:endParaRPr lang="en-US" sz="2353" dirty="0">
              <a:latin typeface="Segoe UI" panose="020B0502040204020203" pitchFamily="34" charset="0"/>
              <a:cs typeface="Segoe UI" panose="020B0502040204020203" pitchFamily="34" charset="0"/>
            </a:endParaRPr>
          </a:p>
        </p:txBody>
      </p:sp>
      <p:pic>
        <p:nvPicPr>
          <p:cNvPr id="4" name="Picture 3" descr="A screenshot showing the report with buttons on the page to control navigation in the report.">
            <a:extLst>
              <a:ext uri="{FF2B5EF4-FFF2-40B4-BE49-F238E27FC236}">
                <a16:creationId xmlns:a16="http://schemas.microsoft.com/office/drawing/2014/main" id="{9A2FB7BE-ED36-4125-9139-DD52DD7098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767" y="1463631"/>
            <a:ext cx="6645574" cy="3704271"/>
          </a:xfrm>
          <a:prstGeom prst="rect">
            <a:avLst/>
          </a:prstGeom>
        </p:spPr>
      </p:pic>
    </p:spTree>
    <p:extLst>
      <p:ext uri="{BB962C8B-B14F-4D97-AF65-F5344CB8AC3E}">
        <p14:creationId xmlns:p14="http://schemas.microsoft.com/office/powerpoint/2010/main" val="227816966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Design for Accessibility</a:t>
            </a:r>
          </a:p>
        </p:txBody>
      </p:sp>
      <p:sp>
        <p:nvSpPr>
          <p:cNvPr id="3" name="Text Placeholder 2">
            <a:extLst>
              <a:ext uri="{FF2B5EF4-FFF2-40B4-BE49-F238E27FC236}">
                <a16:creationId xmlns:a16="http://schemas.microsoft.com/office/drawing/2014/main" id="{E7E3D5DC-AA2B-4F63-A00B-D75FBEC68A47}"/>
              </a:ext>
            </a:extLst>
          </p:cNvPr>
          <p:cNvSpPr>
            <a:spLocks noGrp="1"/>
          </p:cNvSpPr>
          <p:nvPr>
            <p:ph type="body" sz="quarter" idx="10"/>
          </p:nvPr>
        </p:nvSpPr>
        <p:spPr>
          <a:xfrm>
            <a:off x="455996" y="4827219"/>
            <a:ext cx="6918500" cy="908839"/>
          </a:xfrm>
        </p:spPr>
        <p:txBody>
          <a:bodyPr/>
          <a:lstStyle/>
          <a:p>
            <a:r>
              <a:rPr lang="en-US" sz="2353" dirty="0"/>
              <a:t>Design a report that adheres to accessibility standards and makes use of accessibility features.</a:t>
            </a:r>
          </a:p>
        </p:txBody>
      </p:sp>
      <p:pic>
        <p:nvPicPr>
          <p:cNvPr id="7" name="Picture 6" descr="A screenshot of a visual in Power BI Desktop which shows the process of creating reports for accessibility by moving fields in the well up or down via a context menu.">
            <a:extLst>
              <a:ext uri="{FF2B5EF4-FFF2-40B4-BE49-F238E27FC236}">
                <a16:creationId xmlns:a16="http://schemas.microsoft.com/office/drawing/2014/main" id="{A5AF9E58-A988-4B5F-B31E-2D821EDC4A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832" y="1321334"/>
            <a:ext cx="7150663" cy="3208457"/>
          </a:xfrm>
          <a:prstGeom prst="rect">
            <a:avLst/>
          </a:prstGeom>
        </p:spPr>
      </p:pic>
      <p:pic>
        <p:nvPicPr>
          <p:cNvPr id="9" name="Picture 8" descr="A screenshot of applying conditional formatting to a visual in Power BI desktop for accessibility.">
            <a:extLst>
              <a:ext uri="{FF2B5EF4-FFF2-40B4-BE49-F238E27FC236}">
                <a16:creationId xmlns:a16="http://schemas.microsoft.com/office/drawing/2014/main" id="{7D1C3853-8F6B-41F0-8D42-72AA5BC962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6659" y="3249515"/>
            <a:ext cx="4255799" cy="3318988"/>
          </a:xfrm>
          <a:prstGeom prst="rect">
            <a:avLst/>
          </a:prstGeom>
        </p:spPr>
      </p:pic>
      <p:sp>
        <p:nvSpPr>
          <p:cNvPr id="6" name="Speech Bubble: Rectangle 5">
            <a:extLst>
              <a:ext uri="{FF2B5EF4-FFF2-40B4-BE49-F238E27FC236}">
                <a16:creationId xmlns:a16="http://schemas.microsoft.com/office/drawing/2014/main" id="{85AA11BA-6703-41EE-A918-03468BC77187}"/>
              </a:ext>
            </a:extLst>
          </p:cNvPr>
          <p:cNvSpPr/>
          <p:nvPr/>
        </p:nvSpPr>
        <p:spPr bwMode="auto">
          <a:xfrm>
            <a:off x="7860967" y="822367"/>
            <a:ext cx="4001491" cy="1516061"/>
          </a:xfrm>
          <a:prstGeom prst="wedgeRectCallout">
            <a:avLst>
              <a:gd name="adj1" fmla="val -24693"/>
              <a:gd name="adj2" fmla="val 42291"/>
            </a:avLst>
          </a:prstGeom>
          <a:solidFill>
            <a:schemeClr val="bg1">
              <a:lumMod val="95000"/>
            </a:schemeClr>
          </a:solidFill>
          <a:ln>
            <a:solidFill>
              <a:schemeClr val="tx2">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r>
              <a:rPr lang="en-US" sz="1372" dirty="0">
                <a:solidFill>
                  <a:schemeClr val="tx1"/>
                </a:solidFill>
                <a:latin typeface="Segoe UI" panose="020B0502040204020203" pitchFamily="34" charset="0"/>
              </a:rPr>
              <a:t>The following accessibility features are built-in to Power BI Desktop:</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Keyboard navigation</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Screen-reader compatibility</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High contrast colors view</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Focus mode</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Show data table</a:t>
            </a:r>
          </a:p>
        </p:txBody>
      </p:sp>
      <p:sp>
        <p:nvSpPr>
          <p:cNvPr id="8" name="Speech Bubble: Rectangle 7">
            <a:extLst>
              <a:ext uri="{FF2B5EF4-FFF2-40B4-BE49-F238E27FC236}">
                <a16:creationId xmlns:a16="http://schemas.microsoft.com/office/drawing/2014/main" id="{53FE5F97-756A-49FA-8958-FE0F29C22B6F}"/>
              </a:ext>
            </a:extLst>
          </p:cNvPr>
          <p:cNvSpPr/>
          <p:nvPr/>
        </p:nvSpPr>
        <p:spPr bwMode="auto">
          <a:xfrm>
            <a:off x="7860966" y="2393907"/>
            <a:ext cx="4001491" cy="696747"/>
          </a:xfrm>
          <a:prstGeom prst="wedgeRectCallout">
            <a:avLst>
              <a:gd name="adj1" fmla="val -65811"/>
              <a:gd name="adj2" fmla="val -4938"/>
            </a:avLst>
          </a:prstGeom>
          <a:solidFill>
            <a:schemeClr val="bg1">
              <a:lumMod val="95000"/>
            </a:schemeClr>
          </a:solidFill>
          <a:ln>
            <a:solidFill>
              <a:schemeClr val="tx2">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r>
              <a:rPr lang="en-US" sz="1372" dirty="0">
                <a:solidFill>
                  <a:schemeClr val="tx1"/>
                </a:solidFill>
                <a:latin typeface="Segoe UI" panose="020B0502040204020203" pitchFamily="34" charset="0"/>
              </a:rPr>
              <a:t>To improve the process of creating reports with screen readers, a context menu is available. </a:t>
            </a:r>
          </a:p>
        </p:txBody>
      </p:sp>
    </p:spTree>
    <p:extLst>
      <p:ext uri="{BB962C8B-B14F-4D97-AF65-F5344CB8AC3E}">
        <p14:creationId xmlns:p14="http://schemas.microsoft.com/office/powerpoint/2010/main" val="10134678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55995" y="309568"/>
            <a:ext cx="11306469" cy="403079"/>
          </a:xfrm>
        </p:spPr>
        <p:txBody>
          <a:bodyPr/>
          <a:lstStyle/>
          <a:p>
            <a:r>
              <a:rPr lang="en-US" dirty="0">
                <a:latin typeface="+mn-lt"/>
              </a:rPr>
              <a:t>Design for Accessibility</a:t>
            </a:r>
          </a:p>
        </p:txBody>
      </p:sp>
      <p:sp>
        <p:nvSpPr>
          <p:cNvPr id="3" name="Text Placeholder 2">
            <a:extLst>
              <a:ext uri="{FF2B5EF4-FFF2-40B4-BE49-F238E27FC236}">
                <a16:creationId xmlns:a16="http://schemas.microsoft.com/office/drawing/2014/main" id="{E7E3D5DC-AA2B-4F63-A00B-D75FBEC68A47}"/>
              </a:ext>
            </a:extLst>
          </p:cNvPr>
          <p:cNvSpPr>
            <a:spLocks noGrp="1"/>
          </p:cNvSpPr>
          <p:nvPr>
            <p:ph type="body" sz="quarter" idx="10"/>
          </p:nvPr>
        </p:nvSpPr>
        <p:spPr>
          <a:xfrm>
            <a:off x="455995" y="862179"/>
            <a:ext cx="10970585" cy="546753"/>
          </a:xfrm>
        </p:spPr>
        <p:txBody>
          <a:bodyPr/>
          <a:lstStyle/>
          <a:p>
            <a:r>
              <a:rPr lang="en-US" sz="2353" dirty="0">
                <a:latin typeface="+mn-lt"/>
              </a:rPr>
              <a:t>People with people with vision impairments usually use Screen Reader.</a:t>
            </a:r>
          </a:p>
        </p:txBody>
      </p:sp>
      <p:sp>
        <p:nvSpPr>
          <p:cNvPr id="6" name="Text Placeholder 2">
            <a:extLst>
              <a:ext uri="{FF2B5EF4-FFF2-40B4-BE49-F238E27FC236}">
                <a16:creationId xmlns:a16="http://schemas.microsoft.com/office/drawing/2014/main" id="{AA0F6108-59CD-4111-9CFC-0A56EB5627BF}"/>
              </a:ext>
            </a:extLst>
          </p:cNvPr>
          <p:cNvSpPr txBox="1">
            <a:spLocks/>
          </p:cNvSpPr>
          <p:nvPr/>
        </p:nvSpPr>
        <p:spPr>
          <a:xfrm>
            <a:off x="457885" y="1984404"/>
            <a:ext cx="10970585" cy="3693319"/>
          </a:xfrm>
          <a:prstGeom prst="rect">
            <a:avLst/>
          </a:prstGeom>
        </p:spPr>
        <p:txBody>
          <a:bodyPr vert="horz" wrap="square" lIns="0" tIns="0" rIns="0" bIns="0" rtlCol="0">
            <a:spAutoFit/>
          </a:bodyPr>
          <a:lstStyle>
            <a:lvl1pPr marL="342900" marR="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353" b="1" dirty="0"/>
              <a:t>In Power BI</a:t>
            </a:r>
          </a:p>
          <a:p>
            <a:r>
              <a:rPr lang="en-US" sz="2353" dirty="0"/>
              <a:t>The following accessibility features are required to be configured.</a:t>
            </a:r>
            <a:br>
              <a:rPr lang="en-US" sz="2353" dirty="0"/>
            </a:br>
            <a:endParaRPr lang="en-US" sz="2353" dirty="0"/>
          </a:p>
          <a:p>
            <a:r>
              <a:rPr lang="en-US" sz="2353" b="1" dirty="0"/>
              <a:t>Alt Text: </a:t>
            </a:r>
            <a:r>
              <a:rPr lang="en-US" sz="2353" dirty="0"/>
              <a:t>To describe the appearance and function of objects (such as a visual, shape, and so on) on the report page. Its available in Format pane of visual in Power BI Desktop.</a:t>
            </a:r>
          </a:p>
          <a:p>
            <a:endParaRPr lang="en-US" sz="2353" dirty="0"/>
          </a:p>
          <a:p>
            <a:r>
              <a:rPr lang="en-US" sz="2353" b="1" dirty="0"/>
              <a:t>Tab Order: </a:t>
            </a:r>
            <a:r>
              <a:rPr lang="en-US" sz="2353" dirty="0"/>
              <a:t>To help keyboard users to navigate your report in an order that matches the way visual users would. Available at View | Selection of Power BI</a:t>
            </a:r>
          </a:p>
          <a:p>
            <a:endParaRPr lang="en-US" sz="2353" dirty="0"/>
          </a:p>
          <a:p>
            <a:r>
              <a:rPr lang="en-US" sz="2353" b="1" dirty="0"/>
              <a:t>Title and Labels: </a:t>
            </a:r>
            <a:r>
              <a:rPr lang="en-US" sz="2353" dirty="0"/>
              <a:t>To help all users, you should add use clear, concise, descriptive titles for your visuals and report pages. </a:t>
            </a:r>
          </a:p>
        </p:txBody>
      </p:sp>
      <p:sp>
        <p:nvSpPr>
          <p:cNvPr id="5" name="Arrow: Right 4">
            <a:extLst>
              <a:ext uri="{FF2B5EF4-FFF2-40B4-BE49-F238E27FC236}">
                <a16:creationId xmlns:a16="http://schemas.microsoft.com/office/drawing/2014/main" id="{BC9DE9BF-86FA-4249-95FB-769A95C4497E}"/>
              </a:ext>
            </a:extLst>
          </p:cNvPr>
          <p:cNvSpPr/>
          <p:nvPr/>
        </p:nvSpPr>
        <p:spPr bwMode="auto">
          <a:xfrm rot="19771502">
            <a:off x="4878709" y="2526958"/>
            <a:ext cx="3770935" cy="645610"/>
          </a:xfrm>
          <a:prstGeom prst="rightArrow">
            <a:avLst/>
          </a:prstGeom>
          <a:solidFill>
            <a:schemeClr val="accent2">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IN"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0A5A305D-435C-4A66-99AA-CEC0E92FD13B}"/>
              </a:ext>
            </a:extLst>
          </p:cNvPr>
          <p:cNvSpPr/>
          <p:nvPr/>
        </p:nvSpPr>
        <p:spPr bwMode="auto">
          <a:xfrm>
            <a:off x="270678" y="4008237"/>
            <a:ext cx="10838182" cy="839689"/>
          </a:xfrm>
          <a:prstGeom prst="rect">
            <a:avLst/>
          </a:prstGeom>
          <a:noFill/>
          <a:ln>
            <a:solidFill>
              <a:schemeClr val="accent3">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IN"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 Placeholder 2">
            <a:extLst>
              <a:ext uri="{FF2B5EF4-FFF2-40B4-BE49-F238E27FC236}">
                <a16:creationId xmlns:a16="http://schemas.microsoft.com/office/drawing/2014/main" id="{4C06CFE2-246A-474C-9BA0-D34FFA2B5E10}"/>
              </a:ext>
            </a:extLst>
          </p:cNvPr>
          <p:cNvSpPr txBox="1">
            <a:spLocks/>
          </p:cNvSpPr>
          <p:nvPr/>
        </p:nvSpPr>
        <p:spPr>
          <a:xfrm>
            <a:off x="469234" y="1261219"/>
            <a:ext cx="10970585" cy="615553"/>
          </a:xfrm>
          <a:prstGeom prst="rect">
            <a:avLst/>
          </a:prstGeom>
        </p:spPr>
        <p:txBody>
          <a:bodyPr vert="horz" wrap="square" lIns="0" tIns="0" rIns="0" bIns="0" rtlCol="0">
            <a:spAutoFit/>
          </a:bodyPr>
          <a:lstStyle>
            <a:lvl1pPr marL="342900" marR="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53" dirty="0"/>
              <a:t>A screen reader is an assistive technology, which converts text, buttons, images and other screen elements into speech or braille.</a:t>
            </a:r>
          </a:p>
        </p:txBody>
      </p:sp>
      <p:sp>
        <p:nvSpPr>
          <p:cNvPr id="12" name="Text Placeholder 2">
            <a:extLst>
              <a:ext uri="{FF2B5EF4-FFF2-40B4-BE49-F238E27FC236}">
                <a16:creationId xmlns:a16="http://schemas.microsoft.com/office/drawing/2014/main" id="{B295060E-AE7D-443A-A2D8-B2FA40E1EAAE}"/>
              </a:ext>
            </a:extLst>
          </p:cNvPr>
          <p:cNvSpPr txBox="1">
            <a:spLocks/>
          </p:cNvSpPr>
          <p:nvPr/>
        </p:nvSpPr>
        <p:spPr>
          <a:xfrm>
            <a:off x="448429" y="5795669"/>
            <a:ext cx="10970585" cy="615553"/>
          </a:xfrm>
          <a:prstGeom prst="rect">
            <a:avLst/>
          </a:prstGeom>
        </p:spPr>
        <p:txBody>
          <a:bodyPr vert="horz" wrap="square" lIns="0" tIns="0" rIns="0" bIns="0" rtlCol="0">
            <a:spAutoFit/>
          </a:bodyPr>
          <a:lstStyle>
            <a:lvl1pPr marL="342900" marR="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53" b="1" dirty="0"/>
              <a:t>Themes: </a:t>
            </a:r>
            <a:r>
              <a:rPr lang="en-US" sz="2353" dirty="0"/>
              <a:t>Ensure that there is enough contrast between the text and any background colors; the contrast ratio should be at least 4.5:1</a:t>
            </a:r>
          </a:p>
        </p:txBody>
      </p:sp>
      <p:pic>
        <p:nvPicPr>
          <p:cNvPr id="11" name="Picture 10">
            <a:extLst>
              <a:ext uri="{FF2B5EF4-FFF2-40B4-BE49-F238E27FC236}">
                <a16:creationId xmlns:a16="http://schemas.microsoft.com/office/drawing/2014/main" id="{4554EA79-3D20-41D0-9600-46B9C9B6CBF2}"/>
              </a:ext>
            </a:extLst>
          </p:cNvPr>
          <p:cNvPicPr>
            <a:picLocks noChangeAspect="1"/>
          </p:cNvPicPr>
          <p:nvPr/>
        </p:nvPicPr>
        <p:blipFill>
          <a:blip r:embed="rId3"/>
          <a:stretch>
            <a:fillRect/>
          </a:stretch>
        </p:blipFill>
        <p:spPr>
          <a:xfrm>
            <a:off x="8646488" y="92437"/>
            <a:ext cx="3303183" cy="2992296"/>
          </a:xfrm>
          <a:prstGeom prst="rect">
            <a:avLst/>
          </a:prstGeom>
        </p:spPr>
      </p:pic>
    </p:spTree>
    <p:extLst>
      <p:ext uri="{BB962C8B-B14F-4D97-AF65-F5344CB8AC3E}">
        <p14:creationId xmlns:p14="http://schemas.microsoft.com/office/powerpoint/2010/main" val="28236483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animBg="1"/>
      <p:bldP spid="8" grpId="0" animBg="1"/>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17C70-DAAF-412E-BAD9-7B98862759C4}"/>
              </a:ext>
            </a:extLst>
          </p:cNvPr>
          <p:cNvSpPr>
            <a:spLocks noGrp="1"/>
          </p:cNvSpPr>
          <p:nvPr>
            <p:ph type="title"/>
          </p:nvPr>
        </p:nvSpPr>
        <p:spPr/>
        <p:txBody>
          <a:bodyPr/>
          <a:lstStyle/>
          <a:p>
            <a:r>
              <a:rPr lang="en-US" dirty="0"/>
              <a:t>Review Questions</a:t>
            </a:r>
          </a:p>
        </p:txBody>
      </p:sp>
      <p:sp>
        <p:nvSpPr>
          <p:cNvPr id="3" name="Text Placeholder 2">
            <a:extLst>
              <a:ext uri="{FF2B5EF4-FFF2-40B4-BE49-F238E27FC236}">
                <a16:creationId xmlns:a16="http://schemas.microsoft.com/office/drawing/2014/main" id="{0A903C8A-DB0A-4E8D-8914-DD66F55D9131}"/>
              </a:ext>
            </a:extLst>
          </p:cNvPr>
          <p:cNvSpPr>
            <a:spLocks noGrp="1"/>
          </p:cNvSpPr>
          <p:nvPr>
            <p:ph type="body" sz="quarter" idx="10"/>
          </p:nvPr>
        </p:nvSpPr>
        <p:spPr>
          <a:xfrm>
            <a:off x="455995" y="1050925"/>
            <a:ext cx="9384447" cy="3630546"/>
          </a:xfrm>
        </p:spPr>
        <p:txBody>
          <a:bodyPr/>
          <a:lstStyle/>
          <a:p>
            <a:pPr marL="342900" indent="-342900">
              <a:buFont typeface="Arial" panose="020B0604020202020204" pitchFamily="34" charset="0"/>
              <a:buChar char="•"/>
            </a:pPr>
            <a:r>
              <a:rPr lang="en-US" sz="2353" dirty="0">
                <a:latin typeface="+mn-lt"/>
              </a:rPr>
              <a:t>Q01 – What is the benefit of using a report tooltip?</a:t>
            </a:r>
          </a:p>
          <a:p>
            <a:pPr marL="735069" lvl="3" indent="-342900">
              <a:buSzPct val="100000"/>
              <a:buFont typeface="Wingdings" panose="05000000000000000000" pitchFamily="2" charset="2"/>
              <a:buChar char="ü"/>
            </a:pPr>
            <a:r>
              <a:rPr lang="en-US" sz="2000" dirty="0"/>
              <a:t>A01 – To provide additional detail that is specific to the context of the data that is being hovered over.</a:t>
            </a:r>
          </a:p>
          <a:p>
            <a:pPr marL="735069" lvl="3" indent="-342900">
              <a:buSzPct val="100000"/>
              <a:buFont typeface="Wingdings" panose="05000000000000000000" pitchFamily="2" charset="2"/>
              <a:buChar char="ü"/>
            </a:pPr>
            <a:endParaRPr lang="en-US" sz="2000" dirty="0"/>
          </a:p>
          <a:p>
            <a:pPr marL="342900" indent="-342900">
              <a:buFont typeface="Arial" panose="020B0604020202020204" pitchFamily="34" charset="0"/>
              <a:buChar char="•"/>
            </a:pPr>
            <a:r>
              <a:rPr lang="en-US" sz="2353" dirty="0">
                <a:latin typeface="+mn-lt"/>
              </a:rPr>
              <a:t>Q02 – Do you need to import custom visuals each time you want to use them when you are developing a new report?</a:t>
            </a:r>
          </a:p>
          <a:p>
            <a:pPr marL="735069" lvl="3" indent="-342900">
              <a:buSzPct val="100000"/>
              <a:buFont typeface="Wingdings" panose="05000000000000000000" pitchFamily="2" charset="2"/>
              <a:buChar char="ü"/>
            </a:pPr>
            <a:r>
              <a:rPr lang="en-US" sz="2000" dirty="0"/>
              <a:t>A02 – Yes, custom visuals need to be imported from AppSource each time you start developing a new report unless you pin the custom visual to the visualizations pane.</a:t>
            </a:r>
          </a:p>
        </p:txBody>
      </p:sp>
    </p:spTree>
    <p:extLst>
      <p:ext uri="{BB962C8B-B14F-4D97-AF65-F5344CB8AC3E}">
        <p14:creationId xmlns:p14="http://schemas.microsoft.com/office/powerpoint/2010/main" val="18420780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Lesson Review</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918474"/>
          </a:xfrm>
        </p:spPr>
        <p:txBody>
          <a:bodyPr/>
          <a:lstStyle/>
          <a:p>
            <a:pPr marL="342900" indent="-342900">
              <a:lnSpc>
                <a:spcPct val="100000"/>
              </a:lnSpc>
              <a:buFont typeface="Arial" panose="020B0604020202020204" pitchFamily="34" charset="0"/>
              <a:buChar char="•"/>
            </a:pPr>
            <a:r>
              <a:rPr lang="en-US" dirty="0">
                <a:latin typeface="+mn-lt"/>
              </a:rPr>
              <a:t>Visuals allow you to share data insights more effectively.</a:t>
            </a:r>
          </a:p>
          <a:p>
            <a:pPr marL="342900" indent="-342900">
              <a:lnSpc>
                <a:spcPct val="100000"/>
              </a:lnSpc>
              <a:buFont typeface="Arial" panose="020B0604020202020204" pitchFamily="34" charset="0"/>
              <a:buChar char="•"/>
            </a:pPr>
            <a:r>
              <a:rPr lang="en-US" dirty="0">
                <a:latin typeface="+mn-lt"/>
              </a:rPr>
              <a:t>Using effective visualizations help users connect and interact with the information.</a:t>
            </a:r>
          </a:p>
          <a:p>
            <a:pPr>
              <a:lnSpc>
                <a:spcPct val="100000"/>
              </a:lnSpc>
            </a:pPr>
            <a:endParaRPr lang="en-US" dirty="0">
              <a:latin typeface="+mn-lt"/>
            </a:endParaRPr>
          </a:p>
        </p:txBody>
      </p:sp>
    </p:spTree>
    <p:extLst>
      <p:ext uri="{BB962C8B-B14F-4D97-AF65-F5344CB8AC3E}">
        <p14:creationId xmlns:p14="http://schemas.microsoft.com/office/powerpoint/2010/main" val="278072741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Lab: Design a Report in Power BI Desktop, Part 1</a:t>
            </a:r>
          </a:p>
        </p:txBody>
      </p:sp>
      <p:sp>
        <p:nvSpPr>
          <p:cNvPr id="16" name="Text Placeholder 15">
            <a:extLst>
              <a:ext uri="{FF2B5EF4-FFF2-40B4-BE49-F238E27FC236}">
                <a16:creationId xmlns:a16="http://schemas.microsoft.com/office/drawing/2014/main" id="{2723EE74-D03B-43E6-8DA4-03A69A4F70CE}"/>
              </a:ext>
            </a:extLst>
          </p:cNvPr>
          <p:cNvSpPr>
            <a:spLocks noGrp="1"/>
          </p:cNvSpPr>
          <p:nvPr>
            <p:ph type="body" sz="quarter" idx="16"/>
          </p:nvPr>
        </p:nvSpPr>
        <p:spPr>
          <a:ln>
            <a:solidFill>
              <a:schemeClr val="accent1"/>
            </a:solidFill>
          </a:ln>
        </p:spPr>
        <p:txBody>
          <a:bodyPr/>
          <a:lstStyle/>
          <a:p>
            <a:r>
              <a:rPr lang="en-US" dirty="0"/>
              <a:t>Lab06: Design a Report in Power BI Desktop, Part 1</a:t>
            </a:r>
          </a:p>
        </p:txBody>
      </p:sp>
      <p:grpSp>
        <p:nvGrpSpPr>
          <p:cNvPr id="41" name="Group 40" descr="Icon of a padlock">
            <a:extLst>
              <a:ext uri="{FF2B5EF4-FFF2-40B4-BE49-F238E27FC236}">
                <a16:creationId xmlns:a16="http://schemas.microsoft.com/office/drawing/2014/main" id="{E7448512-B739-49CE-9D29-F54552570C01}"/>
              </a:ext>
            </a:extLst>
          </p:cNvPr>
          <p:cNvGrpSpPr/>
          <p:nvPr/>
        </p:nvGrpSpPr>
        <p:grpSpPr>
          <a:xfrm>
            <a:off x="3166954" y="3156043"/>
            <a:ext cx="702132" cy="702232"/>
            <a:chOff x="3031668" y="4535768"/>
            <a:chExt cx="702132" cy="702232"/>
          </a:xfrm>
        </p:grpSpPr>
        <p:grpSp>
          <p:nvGrpSpPr>
            <p:cNvPr id="42" name="Group 41">
              <a:extLst>
                <a:ext uri="{FF2B5EF4-FFF2-40B4-BE49-F238E27FC236}">
                  <a16:creationId xmlns:a16="http://schemas.microsoft.com/office/drawing/2014/main" id="{5E84BE98-84B7-4833-A076-066F78D727B9}"/>
                </a:ext>
                <a:ext uri="{C183D7F6-B498-43B3-948B-1728B52AA6E4}">
                  <adec:decorative xmlns:adec="http://schemas.microsoft.com/office/drawing/2017/decorative" val="1"/>
                </a:ext>
              </a:extLst>
            </p:cNvPr>
            <p:cNvGrpSpPr/>
            <p:nvPr/>
          </p:nvGrpSpPr>
          <p:grpSpPr>
            <a:xfrm>
              <a:off x="3031668" y="4535768"/>
              <a:ext cx="702132" cy="702232"/>
              <a:chOff x="7962901" y="3032919"/>
              <a:chExt cx="981074" cy="981076"/>
            </a:xfrm>
          </p:grpSpPr>
          <p:sp>
            <p:nvSpPr>
              <p:cNvPr id="44" name="Freeform 5">
                <a:extLst>
                  <a:ext uri="{FF2B5EF4-FFF2-40B4-BE49-F238E27FC236}">
                    <a16:creationId xmlns:a16="http://schemas.microsoft.com/office/drawing/2014/main" id="{D4FA8F1A-4250-4F2F-BEF1-6D4733071A89}"/>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a:p>
            </p:txBody>
          </p:sp>
          <p:sp>
            <p:nvSpPr>
              <p:cNvPr id="45" name="Freeform 6">
                <a:extLst>
                  <a:ext uri="{FF2B5EF4-FFF2-40B4-BE49-F238E27FC236}">
                    <a16:creationId xmlns:a16="http://schemas.microsoft.com/office/drawing/2014/main" id="{D0454519-8FC1-444B-9FD6-502A5DDFF922}"/>
                  </a:ext>
                </a:extLst>
              </p:cNvPr>
              <p:cNvSpPr>
                <a:spLocks noEditPoints="1"/>
              </p:cNvSpPr>
              <p:nvPr/>
            </p:nvSpPr>
            <p:spPr bwMode="auto">
              <a:xfrm>
                <a:off x="8031163" y="3102770"/>
                <a:ext cx="846137" cy="844550"/>
              </a:xfrm>
              <a:prstGeom prst="ellipse">
                <a:avLst/>
              </a:prstGeom>
              <a:noFill/>
              <a:ln w="19050">
                <a:solidFill>
                  <a:schemeClr val="accent1"/>
                </a:solidFill>
                <a:prstDash val="sysDot"/>
                <a:round/>
                <a:headEnd/>
                <a:tailEnd/>
              </a:ln>
            </p:spPr>
            <p:txBody>
              <a:bodyPr vert="horz" wrap="square" lIns="91440" tIns="45720" rIns="91440" bIns="45720" numCol="1" anchor="t" anchorCtr="0" compatLnSpc="1">
                <a:prstTxWarp prst="textNoShape">
                  <a:avLst/>
                </a:prstTxWarp>
              </a:bodyPr>
              <a:lstStyle/>
              <a:p>
                <a:endParaRPr lang="en-US" sz="1730" dirty="0"/>
              </a:p>
            </p:txBody>
          </p:sp>
        </p:grpSp>
        <p:sp>
          <p:nvSpPr>
            <p:cNvPr id="43" name="Lock" title="Icon of a padlock">
              <a:extLst>
                <a:ext uri="{FF2B5EF4-FFF2-40B4-BE49-F238E27FC236}">
                  <a16:creationId xmlns:a16="http://schemas.microsoft.com/office/drawing/2014/main" id="{0FF46B01-35E4-45BD-B6B0-DE11EC118CDB}"/>
                </a:ext>
              </a:extLst>
            </p:cNvPr>
            <p:cNvSpPr>
              <a:spLocks noChangeAspect="1" noEditPoints="1"/>
            </p:cNvSpPr>
            <p:nvPr/>
          </p:nvSpPr>
          <p:spPr bwMode="auto">
            <a:xfrm>
              <a:off x="3251197" y="4703042"/>
              <a:ext cx="263074" cy="36768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69228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p:txBody>
          <a:bodyPr/>
          <a:lstStyle/>
          <a:p>
            <a:r>
              <a:rPr lang="en-US" dirty="0"/>
              <a:t>Lesson 2: Enhance the Report</a:t>
            </a:r>
          </a:p>
        </p:txBody>
      </p:sp>
      <p:sp>
        <p:nvSpPr>
          <p:cNvPr id="8" name="shield_3" title="Icon of a shield with an exclamation point inside">
            <a:extLst>
              <a:ext uri="{FF2B5EF4-FFF2-40B4-BE49-F238E27FC236}">
                <a16:creationId xmlns:a16="http://schemas.microsoft.com/office/drawing/2014/main" id="{300AB09D-D72B-4D6D-AB7E-6E718D38B197}"/>
              </a:ext>
            </a:extLst>
          </p:cNvPr>
          <p:cNvSpPr>
            <a:spLocks noChangeAspect="1" noEditPoints="1"/>
          </p:cNvSpPr>
          <p:nvPr/>
        </p:nvSpPr>
        <p:spPr bwMode="auto">
          <a:xfrm>
            <a:off x="10107292" y="2788920"/>
            <a:ext cx="1263092" cy="1280160"/>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89124652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7"/>
            <a:ext cx="11340811" cy="1426031"/>
          </a:xfrm>
        </p:spPr>
        <p:txBody>
          <a:bodyPr/>
          <a:lstStyle/>
          <a:p>
            <a:r>
              <a:rPr lang="en-US" dirty="0"/>
              <a:t>You will learn the following concepts:</a:t>
            </a:r>
          </a:p>
          <a:p>
            <a:pPr marL="342900" lvl="1" indent="-342900">
              <a:buFont typeface="Arial" panose="020B0604020202020204" pitchFamily="34" charset="0"/>
              <a:buChar char="•"/>
            </a:pPr>
            <a:r>
              <a:rPr lang="en-US" dirty="0"/>
              <a:t>Design a Report</a:t>
            </a:r>
          </a:p>
          <a:p>
            <a:pPr marL="342900" lvl="1" indent="-342900">
              <a:buFont typeface="Arial" panose="020B0604020202020204" pitchFamily="34" charset="0"/>
              <a:buChar char="•"/>
            </a:pPr>
            <a:r>
              <a:rPr lang="en-US" dirty="0"/>
              <a:t>Enhance a Report </a:t>
            </a:r>
          </a:p>
        </p:txBody>
      </p:sp>
    </p:spTree>
    <p:extLst>
      <p:ext uri="{BB962C8B-B14F-4D97-AF65-F5344CB8AC3E}">
        <p14:creationId xmlns:p14="http://schemas.microsoft.com/office/powerpoint/2010/main" val="297760487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Introduction to Report Enhancement</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549142"/>
          </a:xfrm>
        </p:spPr>
        <p:txBody>
          <a:bodyPr/>
          <a:lstStyle/>
          <a:p>
            <a:pPr marL="342900" indent="-342900">
              <a:lnSpc>
                <a:spcPct val="100000"/>
              </a:lnSpc>
              <a:buFont typeface="Arial" panose="020B0604020202020204" pitchFamily="34" charset="0"/>
              <a:buChar char="•"/>
            </a:pPr>
            <a:r>
              <a:rPr lang="en-US" dirty="0">
                <a:latin typeface="+mn-lt"/>
              </a:rPr>
              <a:t>Organizations rely on report information when making decisions.</a:t>
            </a:r>
          </a:p>
          <a:p>
            <a:pPr marL="342900" indent="-342900">
              <a:lnSpc>
                <a:spcPct val="100000"/>
              </a:lnSpc>
              <a:buFont typeface="Arial" panose="020B0604020202020204" pitchFamily="34" charset="0"/>
              <a:buChar char="•"/>
            </a:pPr>
            <a:r>
              <a:rPr lang="en-US" dirty="0">
                <a:latin typeface="+mn-lt"/>
              </a:rPr>
              <a:t>Reports drive organizational behavior and action.</a:t>
            </a:r>
          </a:p>
          <a:p>
            <a:pPr>
              <a:lnSpc>
                <a:spcPct val="100000"/>
              </a:lnSpc>
            </a:pPr>
            <a:endParaRPr lang="en-US" dirty="0">
              <a:latin typeface="+mn-lt"/>
            </a:endParaRPr>
          </a:p>
        </p:txBody>
      </p:sp>
    </p:spTree>
    <p:extLst>
      <p:ext uri="{BB962C8B-B14F-4D97-AF65-F5344CB8AC3E}">
        <p14:creationId xmlns:p14="http://schemas.microsoft.com/office/powerpoint/2010/main" val="348130484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Apply Slicing, Filtering, and Sorting</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2" y="1736333"/>
            <a:ext cx="3729517" cy="3931504"/>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a:extLst>
              <a:ext uri="{FF2B5EF4-FFF2-40B4-BE49-F238E27FC236}">
                <a16:creationId xmlns:a16="http://schemas.microsoft.com/office/drawing/2014/main" id="{8730645F-A86E-402B-AAAC-D938088113CC}"/>
              </a:ext>
              <a:ext uri="{C183D7F6-B498-43B3-948B-1728B52AA6E4}">
                <adec:decorative xmlns:adec="http://schemas.microsoft.com/office/drawing/2017/decorative" val="1"/>
              </a:ext>
            </a:extLst>
          </p:cNvPr>
          <p:cNvSpPr/>
          <p:nvPr/>
        </p:nvSpPr>
        <p:spPr bwMode="auto">
          <a:xfrm>
            <a:off x="8188996" y="1736337"/>
            <a:ext cx="3750067" cy="3931504"/>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4C83A68A-9727-484A-A7E6-4DBC52E4D28C}"/>
              </a:ext>
              <a:ext uri="{C183D7F6-B498-43B3-948B-1728B52AA6E4}">
                <adec:decorative xmlns:adec="http://schemas.microsoft.com/office/drawing/2017/decorative" val="1"/>
              </a:ext>
            </a:extLst>
          </p:cNvPr>
          <p:cNvSpPr/>
          <p:nvPr/>
        </p:nvSpPr>
        <p:spPr bwMode="auto">
          <a:xfrm>
            <a:off x="4339800" y="1736332"/>
            <a:ext cx="3729517" cy="3931504"/>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A screenshot of Power BI Desktop using a slicer in a visual to filter the items in a visual.">
            <a:extLst>
              <a:ext uri="{FF2B5EF4-FFF2-40B4-BE49-F238E27FC236}">
                <a16:creationId xmlns:a16="http://schemas.microsoft.com/office/drawing/2014/main" id="{90A290A4-2059-4593-AE9D-52BE812F80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858" y="2763314"/>
            <a:ext cx="3562942" cy="1479627"/>
          </a:xfrm>
          <a:prstGeom prst="rect">
            <a:avLst/>
          </a:prstGeom>
        </p:spPr>
      </p:pic>
      <p:pic>
        <p:nvPicPr>
          <p:cNvPr id="11" name="Picture 10" descr="A screenshot which shows how to sort the data in a visual do you can display the data how you want.">
            <a:extLst>
              <a:ext uri="{FF2B5EF4-FFF2-40B4-BE49-F238E27FC236}">
                <a16:creationId xmlns:a16="http://schemas.microsoft.com/office/drawing/2014/main" id="{3477E3F2-0F3A-4FD3-8511-5B666C284A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74998" y="2837446"/>
            <a:ext cx="3578063" cy="1331372"/>
          </a:xfrm>
          <a:prstGeom prst="rect">
            <a:avLst/>
          </a:prstGeom>
        </p:spPr>
      </p:pic>
      <p:pic>
        <p:nvPicPr>
          <p:cNvPr id="12" name="Picture 11" descr="A screenshot of the Filters pane of a selected visual, dragging the Year column from the Fields pane to the Filter pane to apply a filter.">
            <a:extLst>
              <a:ext uri="{FF2B5EF4-FFF2-40B4-BE49-F238E27FC236}">
                <a16:creationId xmlns:a16="http://schemas.microsoft.com/office/drawing/2014/main" id="{DF8D4837-F9D2-42C3-A15A-8FF98761C8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68871" y="1952228"/>
            <a:ext cx="3471374" cy="3499712"/>
          </a:xfrm>
          <a:prstGeom prst="rect">
            <a:avLst/>
          </a:prstGeom>
        </p:spPr>
      </p:pic>
      <p:sp>
        <p:nvSpPr>
          <p:cNvPr id="15" name="TextBox 14">
            <a:extLst>
              <a:ext uri="{FF2B5EF4-FFF2-40B4-BE49-F238E27FC236}">
                <a16:creationId xmlns:a16="http://schemas.microsoft.com/office/drawing/2014/main" id="{C08D37E9-158C-48E6-BB2D-E08066237B29}"/>
              </a:ext>
            </a:extLst>
          </p:cNvPr>
          <p:cNvSpPr txBox="1"/>
          <p:nvPr/>
        </p:nvSpPr>
        <p:spPr>
          <a:xfrm>
            <a:off x="418642" y="1109601"/>
            <a:ext cx="11456572" cy="453970"/>
          </a:xfrm>
          <a:prstGeom prst="rect">
            <a:avLst/>
          </a:prstGeom>
          <a:noFill/>
        </p:spPr>
        <p:txBody>
          <a:bodyPr wrap="square">
            <a:spAutoFit/>
          </a:bodyPr>
          <a:lstStyle/>
          <a:p>
            <a:r>
              <a:rPr lang="en-US" sz="2350" dirty="0">
                <a:latin typeface="+mj-lt"/>
              </a:rPr>
              <a:t>Specifies</a:t>
            </a:r>
          </a:p>
        </p:txBody>
      </p:sp>
    </p:spTree>
    <p:extLst>
      <p:ext uri="{BB962C8B-B14F-4D97-AF65-F5344CB8AC3E}">
        <p14:creationId xmlns:p14="http://schemas.microsoft.com/office/powerpoint/2010/main" val="41215895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3" y="1161860"/>
            <a:ext cx="5298163" cy="32400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6095999" y="1161860"/>
            <a:ext cx="5663911" cy="4534280"/>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Performance Tuning Reports</a:t>
            </a:r>
          </a:p>
        </p:txBody>
      </p:sp>
      <p:sp>
        <p:nvSpPr>
          <p:cNvPr id="3" name="Text Placeholder 2">
            <a:extLst>
              <a:ext uri="{FF2B5EF4-FFF2-40B4-BE49-F238E27FC236}">
                <a16:creationId xmlns:a16="http://schemas.microsoft.com/office/drawing/2014/main" id="{EECB4B3D-BBBE-41C9-9B46-43C5F0C14B9A}"/>
              </a:ext>
            </a:extLst>
          </p:cNvPr>
          <p:cNvSpPr>
            <a:spLocks noGrp="1"/>
          </p:cNvSpPr>
          <p:nvPr>
            <p:ph type="body" sz="quarter" idx="10"/>
          </p:nvPr>
        </p:nvSpPr>
        <p:spPr>
          <a:xfrm>
            <a:off x="412607" y="4543469"/>
            <a:ext cx="5298163" cy="1152671"/>
          </a:xfrm>
          <a:solidFill>
            <a:schemeClr val="bg1">
              <a:lumMod val="95000"/>
            </a:schemeClr>
          </a:solidFill>
        </p:spPr>
        <p:txBody>
          <a:bodyPr/>
          <a:lstStyle/>
          <a:p>
            <a:r>
              <a:rPr lang="en-US" sz="2353" dirty="0"/>
              <a:t>The performance of a report depends on how quickly data can load into the report page.</a:t>
            </a:r>
          </a:p>
        </p:txBody>
      </p:sp>
      <p:pic>
        <p:nvPicPr>
          <p:cNvPr id="6" name="Picture 5" descr="A screenshot showing the Performance Analyzer button on the View menu with the button highlighted and the Start recoding button highlighted.">
            <a:extLst>
              <a:ext uri="{FF2B5EF4-FFF2-40B4-BE49-F238E27FC236}">
                <a16:creationId xmlns:a16="http://schemas.microsoft.com/office/drawing/2014/main" id="{2932190D-E0AF-4A60-ABA9-B1AC34293D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578" y="1828760"/>
            <a:ext cx="5070934" cy="1544061"/>
          </a:xfrm>
          <a:prstGeom prst="rect">
            <a:avLst/>
          </a:prstGeom>
        </p:spPr>
      </p:pic>
      <p:pic>
        <p:nvPicPr>
          <p:cNvPr id="7" name="Picture 6" descr="A screenshot of the result from the Performance Analyzer after an analysis was performed.">
            <a:extLst>
              <a:ext uri="{FF2B5EF4-FFF2-40B4-BE49-F238E27FC236}">
                <a16:creationId xmlns:a16="http://schemas.microsoft.com/office/drawing/2014/main" id="{495A224E-47DA-444D-8B40-39367DD939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3339" y="1312674"/>
            <a:ext cx="3090507" cy="4232652"/>
          </a:xfrm>
          <a:prstGeom prst="rect">
            <a:avLst/>
          </a:prstGeom>
        </p:spPr>
      </p:pic>
      <p:sp>
        <p:nvSpPr>
          <p:cNvPr id="8" name="Arrow: Curved Right 7" descr="Image of an arrow pointing to the performance analyzer pane.">
            <a:extLst>
              <a:ext uri="{FF2B5EF4-FFF2-40B4-BE49-F238E27FC236}">
                <a16:creationId xmlns:a16="http://schemas.microsoft.com/office/drawing/2014/main" id="{14358620-AC35-4E85-A183-E9D708474D2C}"/>
              </a:ext>
            </a:extLst>
          </p:cNvPr>
          <p:cNvSpPr/>
          <p:nvPr/>
        </p:nvSpPr>
        <p:spPr bwMode="auto">
          <a:xfrm rot="17408283">
            <a:off x="5428299" y="3023418"/>
            <a:ext cx="707068" cy="2228509"/>
          </a:xfrm>
          <a:prstGeom prst="curvedRightArrow">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0006846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Commenting on Reports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9"/>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Used for personal comments or for collaborating with a colleague.</a:t>
            </a:r>
          </a:p>
          <a:p>
            <a:r>
              <a:rPr lang="en-US" sz="2353" dirty="0">
                <a:latin typeface="Segoe UI" panose="020B0502040204020203" pitchFamily="34" charset="0"/>
                <a:cs typeface="Segoe UI" panose="020B0502040204020203" pitchFamily="34" charset="0"/>
              </a:rPr>
              <a:t>Available for paginated reports, dashboards, and visuals.</a:t>
            </a:r>
          </a:p>
          <a:p>
            <a:r>
              <a:rPr lang="en-US" sz="2353" dirty="0">
                <a:latin typeface="Segoe UI" panose="020B0502040204020203" pitchFamily="34" charset="0"/>
                <a:cs typeface="Segoe UI" panose="020B0502040204020203" pitchFamily="34" charset="0"/>
              </a:rPr>
              <a:t>Anyone with permissions can see comments.</a:t>
            </a:r>
          </a:p>
        </p:txBody>
      </p:sp>
      <p:pic>
        <p:nvPicPr>
          <p:cNvPr id="4" name="Picture 3" descr="A screenshot of a dashboard with the ability to add comments to the dashboard.">
            <a:extLst>
              <a:ext uri="{FF2B5EF4-FFF2-40B4-BE49-F238E27FC236}">
                <a16:creationId xmlns:a16="http://schemas.microsoft.com/office/drawing/2014/main" id="{ED741C10-C86D-4F43-89F3-1B239F6C64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839" y="1261228"/>
            <a:ext cx="3919430" cy="4414242"/>
          </a:xfrm>
          <a:prstGeom prst="rect">
            <a:avLst/>
          </a:prstGeom>
        </p:spPr>
      </p:pic>
    </p:spTree>
    <p:extLst>
      <p:ext uri="{BB962C8B-B14F-4D97-AF65-F5344CB8AC3E}">
        <p14:creationId xmlns:p14="http://schemas.microsoft.com/office/powerpoint/2010/main" val="258653149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Advanced Interactions and Drill-Throughs</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3" y="1222744"/>
            <a:ext cx="3773213"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a:extLst>
              <a:ext uri="{FF2B5EF4-FFF2-40B4-BE49-F238E27FC236}">
                <a16:creationId xmlns:a16="http://schemas.microsoft.com/office/drawing/2014/main" id="{AF00D879-D584-4393-B6A9-7E05450D3E01}"/>
              </a:ext>
              <a:ext uri="{C183D7F6-B498-43B3-948B-1728B52AA6E4}">
                <adec:decorative xmlns:adec="http://schemas.microsoft.com/office/drawing/2017/decorative" val="1"/>
              </a:ext>
            </a:extLst>
          </p:cNvPr>
          <p:cNvSpPr/>
          <p:nvPr/>
        </p:nvSpPr>
        <p:spPr bwMode="auto">
          <a:xfrm>
            <a:off x="4284325" y="1222744"/>
            <a:ext cx="3773212"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18CB07E5-A650-4409-9C0D-5555010EF56C}"/>
              </a:ext>
              <a:ext uri="{C183D7F6-B498-43B3-948B-1728B52AA6E4}">
                <adec:decorative xmlns:adec="http://schemas.microsoft.com/office/drawing/2017/decorative" val="1"/>
              </a:ext>
            </a:extLst>
          </p:cNvPr>
          <p:cNvSpPr/>
          <p:nvPr/>
        </p:nvSpPr>
        <p:spPr bwMode="auto">
          <a:xfrm>
            <a:off x="8163648" y="1222744"/>
            <a:ext cx="3773212"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A screenshot showing a report with visuals, each visual displaying their individual edit interactions buttons, illustrating that interactions is enabled.">
            <a:extLst>
              <a:ext uri="{FF2B5EF4-FFF2-40B4-BE49-F238E27FC236}">
                <a16:creationId xmlns:a16="http://schemas.microsoft.com/office/drawing/2014/main" id="{B9877F53-A387-492F-B95E-F4B69AE25D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517" y="2712378"/>
            <a:ext cx="3518452" cy="1551397"/>
          </a:xfrm>
          <a:prstGeom prst="rect">
            <a:avLst/>
          </a:prstGeom>
        </p:spPr>
      </p:pic>
      <p:pic>
        <p:nvPicPr>
          <p:cNvPr id="11" name="Picture 10" descr="A screenshot of a report featuring the cross-report drill-through, by clicking on a visual and contextually jumping to another report based on that value.">
            <a:extLst>
              <a:ext uri="{FF2B5EF4-FFF2-40B4-BE49-F238E27FC236}">
                <a16:creationId xmlns:a16="http://schemas.microsoft.com/office/drawing/2014/main" id="{3401018D-C100-4CEB-9F62-90A25B1406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6756" y="2589088"/>
            <a:ext cx="3528349" cy="1674687"/>
          </a:xfrm>
          <a:prstGeom prst="rect">
            <a:avLst/>
          </a:prstGeom>
        </p:spPr>
      </p:pic>
      <p:pic>
        <p:nvPicPr>
          <p:cNvPr id="12" name="Picture 11" descr="A screenshot of a report in Power BI Desktop with the Drill-through menu option selected when clicking on a specific value in a visual.">
            <a:extLst>
              <a:ext uri="{FF2B5EF4-FFF2-40B4-BE49-F238E27FC236}">
                <a16:creationId xmlns:a16="http://schemas.microsoft.com/office/drawing/2014/main" id="{0C56556C-32A2-4ABE-A055-17951FCE11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73294" y="3092521"/>
            <a:ext cx="3520350" cy="953185"/>
          </a:xfrm>
          <a:prstGeom prst="rect">
            <a:avLst/>
          </a:prstGeom>
        </p:spPr>
      </p:pic>
    </p:spTree>
    <p:extLst>
      <p:ext uri="{BB962C8B-B14F-4D97-AF65-F5344CB8AC3E}">
        <p14:creationId xmlns:p14="http://schemas.microsoft.com/office/powerpoint/2010/main" val="21105259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2" y="1161860"/>
            <a:ext cx="5480787"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5948737" y="1161860"/>
            <a:ext cx="5824620"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Adding Buttons, Bookmarks, and Selections</a:t>
            </a:r>
          </a:p>
        </p:txBody>
      </p:sp>
      <p:pic>
        <p:nvPicPr>
          <p:cNvPr id="9" name="Picture 8" descr="A screenshot of a dashboard with two buttons on the left, both of them highlighted.">
            <a:extLst>
              <a:ext uri="{FF2B5EF4-FFF2-40B4-BE49-F238E27FC236}">
                <a16:creationId xmlns:a16="http://schemas.microsoft.com/office/drawing/2014/main" id="{A3053F07-5568-4036-A6F5-51AD538336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595" y="1786050"/>
            <a:ext cx="5396338" cy="3043858"/>
          </a:xfrm>
          <a:prstGeom prst="rect">
            <a:avLst/>
          </a:prstGeom>
        </p:spPr>
      </p:pic>
      <p:pic>
        <p:nvPicPr>
          <p:cNvPr id="11" name="Picture 10" descr="A screenshot of a report in Power BI desktop with the Insert menu selected and the buttons button selected showing the different types of buttons available to add to a report, including Arrows, back and reset buttons, Q&amp;A button, and more.">
            <a:extLst>
              <a:ext uri="{FF2B5EF4-FFF2-40B4-BE49-F238E27FC236}">
                <a16:creationId xmlns:a16="http://schemas.microsoft.com/office/drawing/2014/main" id="{D50B69D1-B803-4B82-A8DC-2F924E5CF6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16297" y="1786050"/>
            <a:ext cx="5640193" cy="3163552"/>
          </a:xfrm>
          <a:prstGeom prst="rect">
            <a:avLst/>
          </a:prstGeom>
        </p:spPr>
      </p:pic>
    </p:spTree>
    <p:extLst>
      <p:ext uri="{BB962C8B-B14F-4D97-AF65-F5344CB8AC3E}">
        <p14:creationId xmlns:p14="http://schemas.microsoft.com/office/powerpoint/2010/main" val="2006155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Key Performance Indicators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8"/>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An excellent source in helping track toward a specific goal over time.</a:t>
            </a:r>
          </a:p>
          <a:p>
            <a:r>
              <a:rPr lang="en-US" sz="2353" dirty="0">
                <a:latin typeface="Segoe UI" panose="020B0502040204020203" pitchFamily="34" charset="0"/>
                <a:cs typeface="Segoe UI" panose="020B0502040204020203" pitchFamily="34" charset="0"/>
              </a:rPr>
              <a:t>Best when used in a series (e.g., daily, monthly, etc.).</a:t>
            </a:r>
          </a:p>
        </p:txBody>
      </p:sp>
      <p:pic>
        <p:nvPicPr>
          <p:cNvPr id="2" name="Picture 1" descr="A screenshot of a visual displaying different key performance indicators in a Power BI report, showing daily, monthly, and yearly goals.">
            <a:extLst>
              <a:ext uri="{FF2B5EF4-FFF2-40B4-BE49-F238E27FC236}">
                <a16:creationId xmlns:a16="http://schemas.microsoft.com/office/drawing/2014/main" id="{EB714277-BAE5-44AB-BC7C-43B9E5241E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4387" y="1145787"/>
            <a:ext cx="2227718" cy="4566426"/>
          </a:xfrm>
          <a:prstGeom prst="rect">
            <a:avLst/>
          </a:prstGeom>
        </p:spPr>
      </p:pic>
    </p:spTree>
    <p:extLst>
      <p:ext uri="{BB962C8B-B14F-4D97-AF65-F5344CB8AC3E}">
        <p14:creationId xmlns:p14="http://schemas.microsoft.com/office/powerpoint/2010/main" val="358836534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3" y="1161860"/>
            <a:ext cx="5363865"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5840732" y="1161860"/>
            <a:ext cx="5919179"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Publish and Export Reports</a:t>
            </a:r>
          </a:p>
        </p:txBody>
      </p:sp>
      <p:pic>
        <p:nvPicPr>
          <p:cNvPr id="3" name="Picture 2" descr="A screenshot of a Power BI dashboard, showing the published report from Power BI Desktop.">
            <a:extLst>
              <a:ext uri="{FF2B5EF4-FFF2-40B4-BE49-F238E27FC236}">
                <a16:creationId xmlns:a16="http://schemas.microsoft.com/office/drawing/2014/main" id="{9833D5FB-BE32-453A-BCEC-49332DBAF0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092" y="1937945"/>
            <a:ext cx="5111933" cy="2522000"/>
          </a:xfrm>
          <a:prstGeom prst="rect">
            <a:avLst/>
          </a:prstGeom>
        </p:spPr>
      </p:pic>
      <p:pic>
        <p:nvPicPr>
          <p:cNvPr id="5" name="Picture 4" descr="A screenshot of the Home men in Power BI Desktop with the Publish button highlighted.">
            <a:extLst>
              <a:ext uri="{FF2B5EF4-FFF2-40B4-BE49-F238E27FC236}">
                <a16:creationId xmlns:a16="http://schemas.microsoft.com/office/drawing/2014/main" id="{7E7032FC-8EA2-40F2-ABF0-2EF8D3D9E4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36878" y="2696659"/>
            <a:ext cx="5684464" cy="827771"/>
          </a:xfrm>
          <a:prstGeom prst="rect">
            <a:avLst/>
          </a:prstGeom>
        </p:spPr>
      </p:pic>
      <p:sp>
        <p:nvSpPr>
          <p:cNvPr id="6" name="Arrow: Curved Right 5" descr="Image of an arrow pointing to a published report appearing in the Power BI service.">
            <a:extLst>
              <a:ext uri="{FF2B5EF4-FFF2-40B4-BE49-F238E27FC236}">
                <a16:creationId xmlns:a16="http://schemas.microsoft.com/office/drawing/2014/main" id="{38084BEF-9B14-4B28-807D-1C19B6419B84}"/>
              </a:ext>
            </a:extLst>
          </p:cNvPr>
          <p:cNvSpPr/>
          <p:nvPr/>
        </p:nvSpPr>
        <p:spPr bwMode="auto">
          <a:xfrm rot="3399196" flipH="1">
            <a:off x="6089277" y="2848344"/>
            <a:ext cx="757990" cy="2662906"/>
          </a:xfrm>
          <a:prstGeom prst="curvedRightArrow">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9765168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17C70-DAAF-412E-BAD9-7B98862759C4}"/>
              </a:ext>
            </a:extLst>
          </p:cNvPr>
          <p:cNvSpPr>
            <a:spLocks noGrp="1"/>
          </p:cNvSpPr>
          <p:nvPr>
            <p:ph type="title"/>
          </p:nvPr>
        </p:nvSpPr>
        <p:spPr/>
        <p:txBody>
          <a:bodyPr/>
          <a:lstStyle/>
          <a:p>
            <a:r>
              <a:rPr lang="en-US" dirty="0"/>
              <a:t>Review Questions</a:t>
            </a:r>
            <a:r>
              <a:rPr lang="en-US" dirty="0">
                <a:solidFill>
                  <a:schemeClr val="bg1"/>
                </a:solidFill>
              </a:rPr>
              <a:t> (1)</a:t>
            </a:r>
          </a:p>
        </p:txBody>
      </p:sp>
      <p:sp>
        <p:nvSpPr>
          <p:cNvPr id="3" name="Text Placeholder 2">
            <a:extLst>
              <a:ext uri="{FF2B5EF4-FFF2-40B4-BE49-F238E27FC236}">
                <a16:creationId xmlns:a16="http://schemas.microsoft.com/office/drawing/2014/main" id="{0A903C8A-DB0A-4E8D-8914-DD66F55D9131}"/>
              </a:ext>
            </a:extLst>
          </p:cNvPr>
          <p:cNvSpPr>
            <a:spLocks noGrp="1"/>
          </p:cNvSpPr>
          <p:nvPr>
            <p:ph type="body" sz="quarter" idx="10"/>
          </p:nvPr>
        </p:nvSpPr>
        <p:spPr>
          <a:xfrm>
            <a:off x="455995" y="1135989"/>
            <a:ext cx="11197289" cy="4244880"/>
          </a:xfrm>
        </p:spPr>
        <p:txBody>
          <a:bodyPr/>
          <a:lstStyle/>
          <a:p>
            <a:pPr marL="342900" indent="-342900">
              <a:buFont typeface="Arial" panose="020B0604020202020204" pitchFamily="34" charset="0"/>
              <a:buChar char="•"/>
            </a:pPr>
            <a:r>
              <a:rPr lang="en-US" sz="2353" dirty="0"/>
              <a:t>Q01 – Which filter is not available in Power BI reports?</a:t>
            </a:r>
          </a:p>
          <a:p>
            <a:pPr marL="342900" lvl="1" indent="-342900">
              <a:buFont typeface="Arial" panose="020B0604020202020204" pitchFamily="34" charset="0"/>
              <a:buChar char="•"/>
            </a:pPr>
            <a:r>
              <a:rPr lang="en-US" sz="1953" dirty="0"/>
              <a:t>A. Page Level		B. Report Level		C. Visualization		D. Page Type</a:t>
            </a:r>
          </a:p>
          <a:p>
            <a:pPr marL="735069" lvl="3" indent="-342900">
              <a:buSzPct val="100000"/>
              <a:buFont typeface="Wingdings" panose="05000000000000000000" pitchFamily="2" charset="2"/>
              <a:buChar char="ü"/>
            </a:pPr>
            <a:r>
              <a:rPr lang="en-US" sz="2000" dirty="0"/>
              <a:t>A01 – Page Type</a:t>
            </a:r>
          </a:p>
          <a:p>
            <a:pPr marL="735069" lvl="3" indent="-342900">
              <a:buSzPct val="100000"/>
              <a:buFont typeface="Wingdings" panose="05000000000000000000" pitchFamily="2" charset="2"/>
              <a:buChar char="ü"/>
            </a:pPr>
            <a:endParaRPr lang="en-US" sz="2353" dirty="0"/>
          </a:p>
          <a:p>
            <a:pPr marL="342900" indent="-342900">
              <a:buFont typeface="Arial" panose="020B0604020202020204" pitchFamily="34" charset="0"/>
              <a:buChar char="•"/>
            </a:pPr>
            <a:r>
              <a:rPr lang="en-US" sz="2353" dirty="0"/>
              <a:t>Q02 – How can you analyze performance of each of your report elements?</a:t>
            </a:r>
          </a:p>
          <a:p>
            <a:pPr marL="735069" lvl="3" indent="-342900">
              <a:buSzPct val="100000"/>
              <a:buFont typeface="Wingdings" panose="05000000000000000000" pitchFamily="2" charset="2"/>
              <a:buChar char="ü"/>
            </a:pPr>
            <a:r>
              <a:rPr lang="en-US" sz="2000" dirty="0"/>
              <a:t>A02 – By using performance analyzer.</a:t>
            </a:r>
          </a:p>
          <a:p>
            <a:pPr marL="735069" lvl="3" indent="-342900">
              <a:buSzPct val="100000"/>
              <a:buFont typeface="Wingdings" panose="05000000000000000000" pitchFamily="2" charset="2"/>
              <a:buChar char="ü"/>
            </a:pPr>
            <a:endParaRPr lang="en-US" sz="2353" dirty="0"/>
          </a:p>
          <a:p>
            <a:pPr marL="342900" indent="-342900">
              <a:buFont typeface="Arial" panose="020B0604020202020204" pitchFamily="34" charset="0"/>
              <a:buChar char="•"/>
            </a:pPr>
            <a:r>
              <a:rPr lang="en-US" sz="2353" dirty="0"/>
              <a:t>Q03 – Can you use bookmarks to create a slide show in Power BI?</a:t>
            </a:r>
          </a:p>
          <a:p>
            <a:pPr marL="735069" lvl="3" indent="-342900">
              <a:buSzPct val="100000"/>
              <a:buFont typeface="Wingdings" panose="05000000000000000000" pitchFamily="2" charset="2"/>
              <a:buChar char="ü"/>
            </a:pPr>
            <a:r>
              <a:rPr lang="en-US" sz="2000" dirty="0"/>
              <a:t>A03 – Yes, you can.</a:t>
            </a:r>
          </a:p>
        </p:txBody>
      </p:sp>
    </p:spTree>
    <p:extLst>
      <p:ext uri="{BB962C8B-B14F-4D97-AF65-F5344CB8AC3E}">
        <p14:creationId xmlns:p14="http://schemas.microsoft.com/office/powerpoint/2010/main" val="28060176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Lesson Review</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051570"/>
          </a:xfrm>
        </p:spPr>
        <p:txBody>
          <a:bodyPr/>
          <a:lstStyle/>
          <a:p>
            <a:pPr marL="342900" indent="-342900">
              <a:lnSpc>
                <a:spcPct val="100000"/>
              </a:lnSpc>
              <a:buFont typeface="Arial" panose="020B0604020202020204" pitchFamily="34" charset="0"/>
              <a:buChar char="•"/>
            </a:pPr>
            <a:r>
              <a:rPr lang="en-US" dirty="0">
                <a:latin typeface="+mn-lt"/>
              </a:rPr>
              <a:t>Organizations rely on report information when making decisions.</a:t>
            </a:r>
          </a:p>
          <a:p>
            <a:pPr marL="342900" indent="-342900">
              <a:lnSpc>
                <a:spcPct val="100000"/>
              </a:lnSpc>
              <a:buFont typeface="Arial" panose="020B0604020202020204" pitchFamily="34" charset="0"/>
              <a:buChar char="•"/>
            </a:pPr>
            <a:r>
              <a:rPr lang="en-US" dirty="0">
                <a:latin typeface="+mn-lt"/>
              </a:rPr>
              <a:t>Reports drive organizational behavior and action.</a:t>
            </a:r>
          </a:p>
        </p:txBody>
      </p:sp>
    </p:spTree>
    <p:extLst>
      <p:ext uri="{BB962C8B-B14F-4D97-AF65-F5344CB8AC3E}">
        <p14:creationId xmlns:p14="http://schemas.microsoft.com/office/powerpoint/2010/main" val="391451505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br>
              <a:rPr lang="en-US" dirty="0"/>
            </a:br>
            <a:r>
              <a:rPr lang="en-US" dirty="0"/>
              <a:t>Module</a:t>
            </a:r>
            <a:br>
              <a:rPr lang="en-US" dirty="0"/>
            </a:br>
            <a:r>
              <a:rPr lang="en-US" dirty="0"/>
              <a:t>Agenda</a:t>
            </a:r>
            <a:br>
              <a:rPr lang="en-US" dirty="0"/>
            </a:br>
            <a:endParaRPr lang="en-US" dirty="0"/>
          </a:p>
        </p:txBody>
      </p:sp>
      <p:sp>
        <p:nvSpPr>
          <p:cNvPr id="6" name="Text Placeholder 5"/>
          <p:cNvSpPr>
            <a:spLocks noGrp="1"/>
          </p:cNvSpPr>
          <p:nvPr>
            <p:ph type="body" sz="quarter" idx="11"/>
          </p:nvPr>
        </p:nvSpPr>
        <p:spPr/>
        <p:txBody>
          <a:bodyPr/>
          <a:lstStyle/>
          <a:p>
            <a:pPr lvl="1"/>
            <a:r>
              <a:rPr lang="en-US" dirty="0"/>
              <a:t>Design a Report</a:t>
            </a:r>
          </a:p>
        </p:txBody>
      </p:sp>
      <p:sp>
        <p:nvSpPr>
          <p:cNvPr id="2" name="Text Placeholder 1"/>
          <p:cNvSpPr>
            <a:spLocks noGrp="1"/>
          </p:cNvSpPr>
          <p:nvPr>
            <p:ph type="body" sz="quarter" idx="15"/>
          </p:nvPr>
        </p:nvSpPr>
        <p:spPr/>
        <p:txBody>
          <a:bodyPr/>
          <a:lstStyle/>
          <a:p>
            <a:pPr lvl="1"/>
            <a:r>
              <a:rPr lang="en-US" dirty="0"/>
              <a:t>Enhance the Report</a:t>
            </a:r>
          </a:p>
        </p:txBody>
      </p:sp>
      <p:grpSp>
        <p:nvGrpSpPr>
          <p:cNvPr id="14" name="Group 13" descr="Icon of a fingerprint">
            <a:extLst>
              <a:ext uri="{FF2B5EF4-FFF2-40B4-BE49-F238E27FC236}">
                <a16:creationId xmlns:a16="http://schemas.microsoft.com/office/drawing/2014/main" id="{DAEE1073-E919-4F05-BE81-55390E1B7DA6}"/>
              </a:ext>
            </a:extLst>
          </p:cNvPr>
          <p:cNvGrpSpPr/>
          <p:nvPr/>
        </p:nvGrpSpPr>
        <p:grpSpPr>
          <a:xfrm>
            <a:off x="3031668" y="1620002"/>
            <a:ext cx="702132" cy="702232"/>
            <a:chOff x="3031668" y="1620002"/>
            <a:chExt cx="702132" cy="702232"/>
          </a:xfrm>
        </p:grpSpPr>
        <p:grpSp>
          <p:nvGrpSpPr>
            <p:cNvPr id="30" name="Group 29">
              <a:extLst>
                <a:ext uri="{FF2B5EF4-FFF2-40B4-BE49-F238E27FC236}">
                  <a16:creationId xmlns:a16="http://schemas.microsoft.com/office/drawing/2014/main" id="{7B881764-8CC8-466B-8F40-2A9FB83FA51B}"/>
                </a:ext>
                <a:ext uri="{C183D7F6-B498-43B3-948B-1728B52AA6E4}">
                  <adec:decorative xmlns:adec="http://schemas.microsoft.com/office/drawing/2017/decorative" val="1"/>
                </a:ext>
              </a:extLst>
            </p:cNvPr>
            <p:cNvGrpSpPr/>
            <p:nvPr/>
          </p:nvGrpSpPr>
          <p:grpSpPr>
            <a:xfrm>
              <a:off x="3031668" y="1620002"/>
              <a:ext cx="702132" cy="702232"/>
              <a:chOff x="7962901" y="3032919"/>
              <a:chExt cx="981074" cy="981076"/>
            </a:xfrm>
          </p:grpSpPr>
          <p:sp>
            <p:nvSpPr>
              <p:cNvPr id="31" name="Freeform 5">
                <a:extLst>
                  <a:ext uri="{FF2B5EF4-FFF2-40B4-BE49-F238E27FC236}">
                    <a16:creationId xmlns:a16="http://schemas.microsoft.com/office/drawing/2014/main" id="{D616F46A-8C8E-475E-91F4-D968F21F5186}"/>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a:p>
            </p:txBody>
          </p:sp>
          <p:sp>
            <p:nvSpPr>
              <p:cNvPr id="34" name="Freeform 6">
                <a:extLst>
                  <a:ext uri="{FF2B5EF4-FFF2-40B4-BE49-F238E27FC236}">
                    <a16:creationId xmlns:a16="http://schemas.microsoft.com/office/drawing/2014/main" id="{3931DC69-4D5C-40B4-80D2-7FDE66A622D0}"/>
                  </a:ext>
                </a:extLst>
              </p:cNvPr>
              <p:cNvSpPr>
                <a:spLocks noEditPoints="1"/>
              </p:cNvSpPr>
              <p:nvPr/>
            </p:nvSpPr>
            <p:spPr bwMode="auto">
              <a:xfrm>
                <a:off x="8031163" y="3102770"/>
                <a:ext cx="846137" cy="844550"/>
              </a:xfrm>
              <a:prstGeom prst="ellipse">
                <a:avLst/>
              </a:prstGeom>
              <a:noFill/>
              <a:ln w="19050">
                <a:solidFill>
                  <a:srgbClr val="0B556A"/>
                </a:solidFill>
                <a:prstDash val="sysDot"/>
                <a:round/>
                <a:headEnd/>
                <a:tailEnd/>
              </a:ln>
            </p:spPr>
            <p:txBody>
              <a:bodyPr vert="horz" wrap="square" lIns="91440" tIns="45720" rIns="91440" bIns="45720" numCol="1" anchor="t" anchorCtr="0" compatLnSpc="1">
                <a:prstTxWarp prst="textNoShape">
                  <a:avLst/>
                </a:prstTxWarp>
              </a:bodyPr>
              <a:lstStyle/>
              <a:p>
                <a:endParaRPr lang="en-US" sz="1730"/>
              </a:p>
            </p:txBody>
          </p:sp>
        </p:grpSp>
        <p:sp>
          <p:nvSpPr>
            <p:cNvPr id="4" name="Fingerprint_E928" title="Icon of a fingerprint">
              <a:extLst>
                <a:ext uri="{FF2B5EF4-FFF2-40B4-BE49-F238E27FC236}">
                  <a16:creationId xmlns:a16="http://schemas.microsoft.com/office/drawing/2014/main" id="{74D03295-585C-4A1F-8561-2F9ACB620189}"/>
                </a:ext>
              </a:extLst>
            </p:cNvPr>
            <p:cNvSpPr>
              <a:spLocks noChangeAspect="1" noEditPoints="1"/>
            </p:cNvSpPr>
            <p:nvPr/>
          </p:nvSpPr>
          <p:spPr bwMode="auto">
            <a:xfrm>
              <a:off x="3263347" y="1785792"/>
              <a:ext cx="271978" cy="365760"/>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noFill/>
            <a:ln w="15875" cap="sq">
              <a:solidFill>
                <a:srgbClr val="0B556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grpSp>
      <p:grpSp>
        <p:nvGrpSpPr>
          <p:cNvPr id="13" name="Group 12" descr="Icon of a shield with an exclamation point inside">
            <a:extLst>
              <a:ext uri="{FF2B5EF4-FFF2-40B4-BE49-F238E27FC236}">
                <a16:creationId xmlns:a16="http://schemas.microsoft.com/office/drawing/2014/main" id="{1BF2E53F-DC25-4626-9674-BD2CFC6FD54B}"/>
              </a:ext>
            </a:extLst>
          </p:cNvPr>
          <p:cNvGrpSpPr/>
          <p:nvPr/>
        </p:nvGrpSpPr>
        <p:grpSpPr>
          <a:xfrm>
            <a:off x="3031668" y="3077885"/>
            <a:ext cx="702132" cy="702232"/>
            <a:chOff x="3031668" y="3077885"/>
            <a:chExt cx="702132" cy="702232"/>
          </a:xfrm>
        </p:grpSpPr>
        <p:grpSp>
          <p:nvGrpSpPr>
            <p:cNvPr id="35" name="Group 34">
              <a:extLst>
                <a:ext uri="{FF2B5EF4-FFF2-40B4-BE49-F238E27FC236}">
                  <a16:creationId xmlns:a16="http://schemas.microsoft.com/office/drawing/2014/main" id="{32AA795D-E551-4CFE-947A-3510539E99E6}"/>
                </a:ext>
                <a:ext uri="{C183D7F6-B498-43B3-948B-1728B52AA6E4}">
                  <adec:decorative xmlns:adec="http://schemas.microsoft.com/office/drawing/2017/decorative" val="1"/>
                </a:ext>
              </a:extLst>
            </p:cNvPr>
            <p:cNvGrpSpPr/>
            <p:nvPr/>
          </p:nvGrpSpPr>
          <p:grpSpPr>
            <a:xfrm>
              <a:off x="3031668" y="3077885"/>
              <a:ext cx="702132" cy="702232"/>
              <a:chOff x="7962901" y="3032919"/>
              <a:chExt cx="981074" cy="981076"/>
            </a:xfrm>
          </p:grpSpPr>
          <p:sp>
            <p:nvSpPr>
              <p:cNvPr id="36" name="Freeform 5">
                <a:extLst>
                  <a:ext uri="{FF2B5EF4-FFF2-40B4-BE49-F238E27FC236}">
                    <a16:creationId xmlns:a16="http://schemas.microsoft.com/office/drawing/2014/main" id="{3F8F9610-0EC3-452C-8CD8-3BB282908543}"/>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a:p>
            </p:txBody>
          </p:sp>
          <p:sp>
            <p:nvSpPr>
              <p:cNvPr id="37" name="Freeform 6">
                <a:extLst>
                  <a:ext uri="{FF2B5EF4-FFF2-40B4-BE49-F238E27FC236}">
                    <a16:creationId xmlns:a16="http://schemas.microsoft.com/office/drawing/2014/main" id="{E126B067-1DDD-4966-9349-1E5FD0A6CBB1}"/>
                  </a:ext>
                </a:extLst>
              </p:cNvPr>
              <p:cNvSpPr>
                <a:spLocks noEditPoints="1"/>
              </p:cNvSpPr>
              <p:nvPr/>
            </p:nvSpPr>
            <p:spPr bwMode="auto">
              <a:xfrm>
                <a:off x="8031163" y="3102770"/>
                <a:ext cx="846137" cy="844550"/>
              </a:xfrm>
              <a:prstGeom prst="ellipse">
                <a:avLst/>
              </a:prstGeom>
              <a:noFill/>
              <a:ln w="19050">
                <a:solidFill>
                  <a:srgbClr val="0B556A"/>
                </a:solidFill>
                <a:prstDash val="sysDot"/>
                <a:round/>
                <a:headEnd/>
                <a:tailEnd/>
              </a:ln>
            </p:spPr>
            <p:txBody>
              <a:bodyPr vert="horz" wrap="square" lIns="91440" tIns="45720" rIns="91440" bIns="45720" numCol="1" anchor="t" anchorCtr="0" compatLnSpc="1">
                <a:prstTxWarp prst="textNoShape">
                  <a:avLst/>
                </a:prstTxWarp>
              </a:bodyPr>
              <a:lstStyle/>
              <a:p>
                <a:endParaRPr lang="en-US" sz="1730"/>
              </a:p>
            </p:txBody>
          </p:sp>
        </p:grpSp>
        <p:sp>
          <p:nvSpPr>
            <p:cNvPr id="8" name="shield_3" title="Icon of a shield with an exclamation point inside">
              <a:extLst>
                <a:ext uri="{FF2B5EF4-FFF2-40B4-BE49-F238E27FC236}">
                  <a16:creationId xmlns:a16="http://schemas.microsoft.com/office/drawing/2014/main" id="{411E6D28-C495-4DAD-B77B-7E1CFFA3FE10}"/>
                </a:ext>
              </a:extLst>
            </p:cNvPr>
            <p:cNvSpPr>
              <a:spLocks noChangeAspect="1" noEditPoints="1"/>
            </p:cNvSpPr>
            <p:nvPr/>
          </p:nvSpPr>
          <p:spPr bwMode="auto">
            <a:xfrm>
              <a:off x="3203573" y="3247419"/>
              <a:ext cx="358323" cy="363165"/>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rgbClr val="0B556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244671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Lab: Design a Report in Power BI Desktop, Part 2</a:t>
            </a:r>
          </a:p>
        </p:txBody>
      </p:sp>
      <p:sp>
        <p:nvSpPr>
          <p:cNvPr id="16" name="Text Placeholder 15">
            <a:extLst>
              <a:ext uri="{FF2B5EF4-FFF2-40B4-BE49-F238E27FC236}">
                <a16:creationId xmlns:a16="http://schemas.microsoft.com/office/drawing/2014/main" id="{2723EE74-D03B-43E6-8DA4-03A69A4F70CE}"/>
              </a:ext>
            </a:extLst>
          </p:cNvPr>
          <p:cNvSpPr>
            <a:spLocks noGrp="1"/>
          </p:cNvSpPr>
          <p:nvPr>
            <p:ph type="body" sz="quarter" idx="16"/>
          </p:nvPr>
        </p:nvSpPr>
        <p:spPr>
          <a:ln>
            <a:solidFill>
              <a:schemeClr val="accent1"/>
            </a:solidFill>
          </a:ln>
        </p:spPr>
        <p:txBody>
          <a:bodyPr/>
          <a:lstStyle/>
          <a:p>
            <a:r>
              <a:rPr lang="en-US" dirty="0"/>
              <a:t>Lab 07: Design a Report in Power BI Desktop, Part 2</a:t>
            </a:r>
          </a:p>
        </p:txBody>
      </p:sp>
      <p:grpSp>
        <p:nvGrpSpPr>
          <p:cNvPr id="41" name="Group 40" descr="Icon of a padlock">
            <a:extLst>
              <a:ext uri="{FF2B5EF4-FFF2-40B4-BE49-F238E27FC236}">
                <a16:creationId xmlns:a16="http://schemas.microsoft.com/office/drawing/2014/main" id="{E7448512-B739-49CE-9D29-F54552570C01}"/>
              </a:ext>
            </a:extLst>
          </p:cNvPr>
          <p:cNvGrpSpPr/>
          <p:nvPr/>
        </p:nvGrpSpPr>
        <p:grpSpPr>
          <a:xfrm>
            <a:off x="3166954" y="3156043"/>
            <a:ext cx="702132" cy="702232"/>
            <a:chOff x="3031668" y="4535768"/>
            <a:chExt cx="702132" cy="702232"/>
          </a:xfrm>
        </p:grpSpPr>
        <p:grpSp>
          <p:nvGrpSpPr>
            <p:cNvPr id="42" name="Group 41">
              <a:extLst>
                <a:ext uri="{FF2B5EF4-FFF2-40B4-BE49-F238E27FC236}">
                  <a16:creationId xmlns:a16="http://schemas.microsoft.com/office/drawing/2014/main" id="{5E84BE98-84B7-4833-A076-066F78D727B9}"/>
                </a:ext>
                <a:ext uri="{C183D7F6-B498-43B3-948B-1728B52AA6E4}">
                  <adec:decorative xmlns:adec="http://schemas.microsoft.com/office/drawing/2017/decorative" val="1"/>
                </a:ext>
              </a:extLst>
            </p:cNvPr>
            <p:cNvGrpSpPr/>
            <p:nvPr/>
          </p:nvGrpSpPr>
          <p:grpSpPr>
            <a:xfrm>
              <a:off x="3031668" y="4535768"/>
              <a:ext cx="702132" cy="702232"/>
              <a:chOff x="7962901" y="3032919"/>
              <a:chExt cx="981074" cy="981076"/>
            </a:xfrm>
          </p:grpSpPr>
          <p:sp>
            <p:nvSpPr>
              <p:cNvPr id="44" name="Freeform 5">
                <a:extLst>
                  <a:ext uri="{FF2B5EF4-FFF2-40B4-BE49-F238E27FC236}">
                    <a16:creationId xmlns:a16="http://schemas.microsoft.com/office/drawing/2014/main" id="{D4FA8F1A-4250-4F2F-BEF1-6D4733071A89}"/>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dirty="0"/>
              </a:p>
            </p:txBody>
          </p:sp>
          <p:sp>
            <p:nvSpPr>
              <p:cNvPr id="45" name="Freeform 6">
                <a:extLst>
                  <a:ext uri="{FF2B5EF4-FFF2-40B4-BE49-F238E27FC236}">
                    <a16:creationId xmlns:a16="http://schemas.microsoft.com/office/drawing/2014/main" id="{D0454519-8FC1-444B-9FD6-502A5DDFF922}"/>
                  </a:ext>
                </a:extLst>
              </p:cNvPr>
              <p:cNvSpPr>
                <a:spLocks noEditPoints="1"/>
              </p:cNvSpPr>
              <p:nvPr/>
            </p:nvSpPr>
            <p:spPr bwMode="auto">
              <a:xfrm>
                <a:off x="8031163" y="3102770"/>
                <a:ext cx="846137" cy="844550"/>
              </a:xfrm>
              <a:prstGeom prst="ellipse">
                <a:avLst/>
              </a:prstGeom>
              <a:noFill/>
              <a:ln w="19050">
                <a:solidFill>
                  <a:schemeClr val="accent1"/>
                </a:solidFill>
                <a:prstDash val="sysDot"/>
                <a:round/>
                <a:headEnd/>
                <a:tailEnd/>
              </a:ln>
            </p:spPr>
            <p:txBody>
              <a:bodyPr vert="horz" wrap="square" lIns="91440" tIns="45720" rIns="91440" bIns="45720" numCol="1" anchor="t" anchorCtr="0" compatLnSpc="1">
                <a:prstTxWarp prst="textNoShape">
                  <a:avLst/>
                </a:prstTxWarp>
              </a:bodyPr>
              <a:lstStyle/>
              <a:p>
                <a:endParaRPr lang="en-US" sz="1730"/>
              </a:p>
            </p:txBody>
          </p:sp>
        </p:grpSp>
        <p:sp>
          <p:nvSpPr>
            <p:cNvPr id="43" name="Lock" title="Icon of a padlock">
              <a:extLst>
                <a:ext uri="{FF2B5EF4-FFF2-40B4-BE49-F238E27FC236}">
                  <a16:creationId xmlns:a16="http://schemas.microsoft.com/office/drawing/2014/main" id="{0FF46B01-35E4-45BD-B6B0-DE11EC118CDB}"/>
                </a:ext>
              </a:extLst>
            </p:cNvPr>
            <p:cNvSpPr>
              <a:spLocks noChangeAspect="1" noEditPoints="1"/>
            </p:cNvSpPr>
            <p:nvPr/>
          </p:nvSpPr>
          <p:spPr bwMode="auto">
            <a:xfrm>
              <a:off x="3251197" y="4703042"/>
              <a:ext cx="263074" cy="36768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38109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07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p:txBody>
          <a:bodyPr/>
          <a:lstStyle/>
          <a:p>
            <a:r>
              <a:rPr lang="en-US" dirty="0"/>
              <a:t>Lesson 1: Design a Report</a:t>
            </a:r>
          </a:p>
        </p:txBody>
      </p:sp>
      <p:sp>
        <p:nvSpPr>
          <p:cNvPr id="4" name="Fingerprint_E928" title="Icon of a fingerprint">
            <a:extLst>
              <a:ext uri="{FF2B5EF4-FFF2-40B4-BE49-F238E27FC236}">
                <a16:creationId xmlns:a16="http://schemas.microsoft.com/office/drawing/2014/main" id="{82B19093-6FE5-461E-A092-AB2B280E67F2}"/>
              </a:ext>
            </a:extLst>
          </p:cNvPr>
          <p:cNvSpPr>
            <a:spLocks noChangeAspect="1" noEditPoints="1"/>
          </p:cNvSpPr>
          <p:nvPr/>
        </p:nvSpPr>
        <p:spPr bwMode="auto">
          <a:xfrm>
            <a:off x="10295083" y="2788920"/>
            <a:ext cx="951923" cy="1280160"/>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Tree>
    <p:extLst>
      <p:ext uri="{BB962C8B-B14F-4D97-AF65-F5344CB8AC3E}">
        <p14:creationId xmlns:p14="http://schemas.microsoft.com/office/powerpoint/2010/main" val="28548798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Introduction</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918474"/>
          </a:xfrm>
        </p:spPr>
        <p:txBody>
          <a:bodyPr/>
          <a:lstStyle/>
          <a:p>
            <a:pPr marL="342900" indent="-342900">
              <a:lnSpc>
                <a:spcPct val="100000"/>
              </a:lnSpc>
              <a:buFont typeface="Arial" panose="020B0604020202020204" pitchFamily="34" charset="0"/>
              <a:buChar char="•"/>
            </a:pPr>
            <a:r>
              <a:rPr lang="en-US" dirty="0">
                <a:latin typeface="+mn-lt"/>
              </a:rPr>
              <a:t>Visuals allow you to share data insights more effectively.</a:t>
            </a:r>
          </a:p>
          <a:p>
            <a:pPr marL="342900" indent="-342900">
              <a:lnSpc>
                <a:spcPct val="100000"/>
              </a:lnSpc>
              <a:buFont typeface="Arial" panose="020B0604020202020204" pitchFamily="34" charset="0"/>
              <a:buChar char="•"/>
            </a:pPr>
            <a:r>
              <a:rPr lang="en-US" dirty="0">
                <a:latin typeface="+mn-lt"/>
              </a:rPr>
              <a:t>Effective visualizations help your users connect and interact with the information.</a:t>
            </a:r>
          </a:p>
          <a:p>
            <a:pPr>
              <a:lnSpc>
                <a:spcPct val="100000"/>
              </a:lnSpc>
            </a:pPr>
            <a:endParaRPr lang="en-US" dirty="0">
              <a:latin typeface="+mn-lt"/>
            </a:endParaRPr>
          </a:p>
        </p:txBody>
      </p:sp>
    </p:spTree>
    <p:extLst>
      <p:ext uri="{BB962C8B-B14F-4D97-AF65-F5344CB8AC3E}">
        <p14:creationId xmlns:p14="http://schemas.microsoft.com/office/powerpoint/2010/main" val="394832622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Design a Report Layout</a:t>
            </a:r>
          </a:p>
        </p:txBody>
      </p:sp>
      <p:pic>
        <p:nvPicPr>
          <p:cNvPr id="8" name="Picture 7" descr="An image of a well-designed and thought-out report, with easy to understand visuals, good use of charts and graphs and visuals, making it easy to understand what is on the report.">
            <a:extLst>
              <a:ext uri="{FF2B5EF4-FFF2-40B4-BE49-F238E27FC236}">
                <a16:creationId xmlns:a16="http://schemas.microsoft.com/office/drawing/2014/main" id="{00BAD594-B020-4C15-9627-C048050660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2434" y="1143049"/>
            <a:ext cx="9384447" cy="5303013"/>
          </a:xfrm>
          <a:prstGeom prst="rect">
            <a:avLst/>
          </a:prstGeom>
        </p:spPr>
      </p:pic>
      <p:pic>
        <p:nvPicPr>
          <p:cNvPr id="3" name="Picture 2" descr="An image of a really bad report design. All visuals are yellow and the data is hard to read and understand.">
            <a:extLst>
              <a:ext uri="{FF2B5EF4-FFF2-40B4-BE49-F238E27FC236}">
                <a16:creationId xmlns:a16="http://schemas.microsoft.com/office/drawing/2014/main" id="{0C9FC430-24BF-4E71-A2ED-0DCC741375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15121" y="1143049"/>
            <a:ext cx="9407132" cy="5276356"/>
          </a:xfrm>
          <a:prstGeom prst="rect">
            <a:avLst/>
          </a:prstGeom>
        </p:spPr>
      </p:pic>
    </p:spTree>
    <p:extLst>
      <p:ext uri="{BB962C8B-B14F-4D97-AF65-F5344CB8AC3E}">
        <p14:creationId xmlns:p14="http://schemas.microsoft.com/office/powerpoint/2010/main" val="22599912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Choosing Effective Visualizations</a:t>
            </a:r>
          </a:p>
        </p:txBody>
      </p:sp>
      <p:pic>
        <p:nvPicPr>
          <p:cNvPr id="3" name="Picture 2" descr="A screenshot of a table visual showing total sales by Country. An example of a poor use of a visual.">
            <a:extLst>
              <a:ext uri="{FF2B5EF4-FFF2-40B4-BE49-F238E27FC236}">
                <a16:creationId xmlns:a16="http://schemas.microsoft.com/office/drawing/2014/main" id="{F8EEBE84-F551-479F-96A0-2F3723C915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995" y="1407324"/>
            <a:ext cx="6229154" cy="3099749"/>
          </a:xfrm>
          <a:prstGeom prst="rect">
            <a:avLst/>
          </a:prstGeom>
        </p:spPr>
      </p:pic>
      <p:pic>
        <p:nvPicPr>
          <p:cNvPr id="7" name="Picture 6" descr="An example of visuals which are easy to understand (line charts), provide a clear and concise message, and helps the user glean important information from the report.">
            <a:extLst>
              <a:ext uri="{FF2B5EF4-FFF2-40B4-BE49-F238E27FC236}">
                <a16:creationId xmlns:a16="http://schemas.microsoft.com/office/drawing/2014/main" id="{056BF416-1C46-406B-BAC5-9C7CBDDB36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5900" y="3244130"/>
            <a:ext cx="6944307" cy="3476243"/>
          </a:xfrm>
          <a:prstGeom prst="rect">
            <a:avLst/>
          </a:prstGeom>
        </p:spPr>
      </p:pic>
      <p:sp>
        <p:nvSpPr>
          <p:cNvPr id="8" name="Arrow: Curved Right 7" descr="Image of an arrow pointing to the line chart visual.">
            <a:extLst>
              <a:ext uri="{FF2B5EF4-FFF2-40B4-BE49-F238E27FC236}">
                <a16:creationId xmlns:a16="http://schemas.microsoft.com/office/drawing/2014/main" id="{0F13B4B7-8F21-49FD-BCDE-1200CA9AA88D}"/>
              </a:ext>
            </a:extLst>
          </p:cNvPr>
          <p:cNvSpPr/>
          <p:nvPr/>
        </p:nvSpPr>
        <p:spPr bwMode="auto">
          <a:xfrm rot="17582193">
            <a:off x="3467725" y="3873223"/>
            <a:ext cx="572313" cy="2774979"/>
          </a:xfrm>
          <a:prstGeom prst="curvedRightArrow">
            <a:avLst/>
          </a:prstGeom>
          <a:solidFill>
            <a:srgbClr val="59B4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F245F1EF-4AE5-48F3-8716-1BC40FC638D5}"/>
              </a:ext>
            </a:extLst>
          </p:cNvPr>
          <p:cNvSpPr>
            <a:spLocks noGrp="1"/>
          </p:cNvSpPr>
          <p:nvPr>
            <p:ph type="body" sz="quarter" idx="10"/>
          </p:nvPr>
        </p:nvSpPr>
        <p:spPr>
          <a:xfrm>
            <a:off x="376303" y="5463548"/>
            <a:ext cx="3977508" cy="1270925"/>
          </a:xfrm>
        </p:spPr>
        <p:txBody>
          <a:bodyPr/>
          <a:lstStyle/>
          <a:p>
            <a:r>
              <a:rPr lang="en-US" sz="2353" dirty="0"/>
              <a:t>You may have drilldown functionality to display the trends over a period of time</a:t>
            </a:r>
          </a:p>
        </p:txBody>
      </p:sp>
      <p:sp>
        <p:nvSpPr>
          <p:cNvPr id="9" name="Text Placeholder 3">
            <a:extLst>
              <a:ext uri="{FF2B5EF4-FFF2-40B4-BE49-F238E27FC236}">
                <a16:creationId xmlns:a16="http://schemas.microsoft.com/office/drawing/2014/main" id="{DC3027A6-0257-48D3-B75B-783C1ED7117A}"/>
              </a:ext>
            </a:extLst>
          </p:cNvPr>
          <p:cNvSpPr txBox="1">
            <a:spLocks/>
          </p:cNvSpPr>
          <p:nvPr/>
        </p:nvSpPr>
        <p:spPr>
          <a:xfrm>
            <a:off x="6964689" y="2072205"/>
            <a:ext cx="3025157" cy="615553"/>
          </a:xfrm>
          <a:prstGeom prst="rect">
            <a:avLst/>
          </a:prstGeom>
        </p:spPr>
        <p:txBody>
          <a:bodyPr vert="horz" wrap="square" lIns="0" tIns="0" rIns="0" bIns="0" rtlCol="0">
            <a:spAutoFit/>
          </a:bodyPr>
          <a:lstStyle>
            <a:lvl1pPr marL="342900" marR="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353"/>
              <a:t>The right visual makes all the difference. </a:t>
            </a:r>
          </a:p>
        </p:txBody>
      </p:sp>
    </p:spTree>
    <p:extLst>
      <p:ext uri="{BB962C8B-B14F-4D97-AF65-F5344CB8AC3E}">
        <p14:creationId xmlns:p14="http://schemas.microsoft.com/office/powerpoint/2010/main" val="22692870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1000"/>
                                        <p:tgtEl>
                                          <p:spTgt spid="4">
                                            <p:txEl>
                                              <p:pRg st="0" end="0"/>
                                            </p:txEl>
                                          </p:spTgt>
                                        </p:tgtEl>
                                      </p:cBhvr>
                                    </p:animEffect>
                                    <p:anim calcmode="lin" valueType="num">
                                      <p:cBhvr>
                                        <p:cTn id="14"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Adding Visualizations to Reports</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3" y="1222744"/>
            <a:ext cx="11341268"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descr="An image showing the process for exploring and adding visuals to a Power BI report for clarity and usability.">
            <a:extLst>
              <a:ext uri="{FF2B5EF4-FFF2-40B4-BE49-F238E27FC236}">
                <a16:creationId xmlns:a16="http://schemas.microsoft.com/office/drawing/2014/main" id="{7F09BE1E-5B66-457A-B4B6-2622D5E9EC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892" y="1325285"/>
            <a:ext cx="10633043" cy="4240009"/>
          </a:xfrm>
          <a:prstGeom prst="rect">
            <a:avLst/>
          </a:prstGeom>
        </p:spPr>
      </p:pic>
    </p:spTree>
    <p:extLst>
      <p:ext uri="{BB962C8B-B14F-4D97-AF65-F5344CB8AC3E}">
        <p14:creationId xmlns:p14="http://schemas.microsoft.com/office/powerpoint/2010/main" val="51141773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72ACEC8-A395-4743-9627-0D47419698BD}"/>
              </a:ext>
              <a:ext uri="{C183D7F6-B498-43B3-948B-1728B52AA6E4}">
                <adec:decorative xmlns:adec="http://schemas.microsoft.com/office/drawing/2017/decorative" val="1"/>
              </a:ext>
            </a:extLst>
          </p:cNvPr>
          <p:cNvSpPr/>
          <p:nvPr/>
        </p:nvSpPr>
        <p:spPr bwMode="auto">
          <a:xfrm>
            <a:off x="418643" y="1818166"/>
            <a:ext cx="10990092" cy="386947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Import a Custom Visual</a:t>
            </a:r>
          </a:p>
        </p:txBody>
      </p:sp>
      <p:sp>
        <p:nvSpPr>
          <p:cNvPr id="3" name="Text Placeholder 2">
            <a:extLst>
              <a:ext uri="{FF2B5EF4-FFF2-40B4-BE49-F238E27FC236}">
                <a16:creationId xmlns:a16="http://schemas.microsoft.com/office/drawing/2014/main" id="{BCF463BF-3566-49D0-AECA-84AF62A36F25}"/>
              </a:ext>
            </a:extLst>
          </p:cNvPr>
          <p:cNvSpPr>
            <a:spLocks noGrp="1"/>
          </p:cNvSpPr>
          <p:nvPr>
            <p:ph type="body" sz="quarter" idx="10"/>
          </p:nvPr>
        </p:nvSpPr>
        <p:spPr>
          <a:xfrm>
            <a:off x="418643" y="1020726"/>
            <a:ext cx="10990091" cy="546753"/>
          </a:xfrm>
        </p:spPr>
        <p:txBody>
          <a:bodyPr/>
          <a:lstStyle/>
          <a:p>
            <a:r>
              <a:rPr lang="en-US" sz="2353" dirty="0"/>
              <a:t>Use visuals tailored for your needs.</a:t>
            </a:r>
          </a:p>
        </p:txBody>
      </p:sp>
      <p:pic>
        <p:nvPicPr>
          <p:cNvPr id="4" name="Picture 3" descr="An image which shows how to import a custom visual into Power BI. Is shows the Visualization pane with the &quot;Get more visuals&quot; button highlighted, and the Power BI Visuals AppSource page to search for custom visuals.">
            <a:extLst>
              <a:ext uri="{FF2B5EF4-FFF2-40B4-BE49-F238E27FC236}">
                <a16:creationId xmlns:a16="http://schemas.microsoft.com/office/drawing/2014/main" id="{3C7079F8-7556-4498-8F45-A1CB7371D0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4139" y="2023721"/>
            <a:ext cx="8115064" cy="3514688"/>
          </a:xfrm>
          <a:prstGeom prst="rect">
            <a:avLst/>
          </a:prstGeom>
        </p:spPr>
      </p:pic>
      <p:sp>
        <p:nvSpPr>
          <p:cNvPr id="7" name="TextBox 6">
            <a:extLst>
              <a:ext uri="{FF2B5EF4-FFF2-40B4-BE49-F238E27FC236}">
                <a16:creationId xmlns:a16="http://schemas.microsoft.com/office/drawing/2014/main" id="{CDF9DB32-9D17-48A2-B5E4-4920EFE5A99F}"/>
              </a:ext>
            </a:extLst>
          </p:cNvPr>
          <p:cNvSpPr txBox="1"/>
          <p:nvPr/>
        </p:nvSpPr>
        <p:spPr>
          <a:xfrm>
            <a:off x="6660291" y="499931"/>
            <a:ext cx="4924031" cy="923330"/>
          </a:xfrm>
          <a:prstGeom prst="rect">
            <a:avLst/>
          </a:prstGeom>
          <a:solidFill>
            <a:schemeClr val="bg1">
              <a:lumMod val="95000"/>
            </a:schemeClr>
          </a:solidFill>
        </p:spPr>
        <p:txBody>
          <a:bodyPr wrap="square">
            <a:spAutoFit/>
          </a:bodyPr>
          <a:lstStyle/>
          <a:p>
            <a:pPr algn="just"/>
            <a:r>
              <a:rPr lang="en-US" sz="1800" dirty="0"/>
              <a:t>Custom visuals is required to be imported each time you want to use it when you are developing a new report</a:t>
            </a:r>
            <a:endParaRPr lang="en-IN" dirty="0"/>
          </a:p>
        </p:txBody>
      </p:sp>
    </p:spTree>
    <p:extLst>
      <p:ext uri="{BB962C8B-B14F-4D97-AF65-F5344CB8AC3E}">
        <p14:creationId xmlns:p14="http://schemas.microsoft.com/office/powerpoint/2010/main" val="6047934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Microsoft Power Platform Template">
  <a:themeElements>
    <a:clrScheme name="Power Platform">
      <a:dk1>
        <a:srgbClr val="191919"/>
      </a:dk1>
      <a:lt1>
        <a:srgbClr val="FFFFFF"/>
      </a:lt1>
      <a:dk2>
        <a:srgbClr val="75757A"/>
      </a:dk2>
      <a:lt2>
        <a:srgbClr val="EAEAEA"/>
      </a:lt2>
      <a:accent1>
        <a:srgbClr val="F2C811"/>
      </a:accent1>
      <a:accent2>
        <a:srgbClr val="0066FF"/>
      </a:accent2>
      <a:accent3>
        <a:srgbClr val="742774"/>
      </a:accent3>
      <a:accent4>
        <a:srgbClr val="0B556A"/>
      </a:accent4>
      <a:accent5>
        <a:srgbClr val="3C3C41"/>
      </a:accent5>
      <a:accent6>
        <a:srgbClr val="F2C811"/>
      </a:accent6>
      <a:hlink>
        <a:srgbClr val="F2C811"/>
      </a:hlink>
      <a:folHlink>
        <a:srgbClr val="75757A"/>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AutoTags xmlns="ed971524-76e7-40a8-a01a-f99956bd178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15" ma:contentTypeDescription="Create a new document." ma:contentTypeScope="" ma:versionID="2511bd936b5772669f621f5832bc6f3c">
  <xsd:schema xmlns:xsd="http://www.w3.org/2001/XMLSchema" xmlns:xs="http://www.w3.org/2001/XMLSchema" xmlns:p="http://schemas.microsoft.com/office/2006/metadata/properties" xmlns:ns1="http://schemas.microsoft.com/sharepoint/v3" xmlns:ns2="ed971524-76e7-40a8-a01a-f99956bd178c" xmlns:ns3="b0e4521d-181b-4aee-b4a8-952b2bc14729" targetNamespace="http://schemas.microsoft.com/office/2006/metadata/properties" ma:root="true" ma:fieldsID="5aaaef2a690a39e7556b975d4f68c362" ns1:_="" ns2:_="" ns3:_="">
    <xsd:import namespace="http://schemas.microsoft.com/sharepoint/v3"/>
    <xsd:import namespace="ed971524-76e7-40a8-a01a-f99956bd178c"/>
    <xsd:import namespace="b0e4521d-181b-4aee-b4a8-952b2bc14729"/>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3:SharedWithUsers" minOccurs="0"/>
                <xsd:element ref="ns3:SharedWithDetails" minOccurs="0"/>
                <xsd:element ref="ns3:LastSharedByUser" minOccurs="0"/>
                <xsd:element ref="ns3:LastSharedByTime" minOccurs="0"/>
                <xsd:element ref="ns2:MediaServiceEventHashCode" minOccurs="0"/>
                <xsd:element ref="ns2:MediaServiceGenerationTime" minOccurs="0"/>
                <xsd:element ref="ns2:MediaServiceAutoKeyPoints" minOccurs="0"/>
                <xsd:element ref="ns2:MediaServiceKeyPoints"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description="" ma:hidden="true" ma:internalName="_ip_UnifiedCompliancePolicyProperties">
      <xsd:simpleType>
        <xsd:restriction base="dms:Note"/>
      </xsd:simpleType>
    </xsd:element>
    <xsd:element name="_ip_UnifiedCompliancePolicyUIAction" ma:index="11"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AutoTags" ma:index="21" nillable="true" ma:displayName="Tags" ma:internalName="MediaServiceAutoTags" ma:readOnly="fals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documentManagement/types"/>
    <ds:schemaRef ds:uri="a4bc753f-e3bb-4cba-8373-da173ea1515c"/>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10db0749-eddb-4627-97e5-bcd86b41c8cd"/>
    <ds:schemaRef ds:uri="http://www.w3.org/XML/1998/namespace"/>
    <ds:schemaRef ds:uri="http://purl.org/dc/dcmitype/"/>
    <ds:schemaRef ds:uri="http://schemas.microsoft.com/sharepoint/v3"/>
    <ds:schemaRef ds:uri="ed971524-76e7-40a8-a01a-f99956bd178c"/>
  </ds:schemaRefs>
</ds:datastoreItem>
</file>

<file path=customXml/itemProps2.xml><?xml version="1.0" encoding="utf-8"?>
<ds:datastoreItem xmlns:ds="http://schemas.openxmlformats.org/officeDocument/2006/customXml" ds:itemID="{0CC5A829-815D-4D89-AFF2-3D55939D43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d971524-76e7-40a8-a01a-f99956bd178c"/>
    <ds:schemaRef ds:uri="b0e4521d-181b-4aee-b4a8-952b2bc147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1268</TotalTime>
  <Words>8995</Words>
  <Application>Microsoft Office PowerPoint</Application>
  <PresentationFormat>Widescreen</PresentationFormat>
  <Paragraphs>511</Paragraphs>
  <Slides>31</Slides>
  <Notes>28</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39" baseType="lpstr">
      <vt:lpstr>Arial</vt:lpstr>
      <vt:lpstr>Core Sans A 25 ExtraLight</vt:lpstr>
      <vt:lpstr>Segoe UI</vt:lpstr>
      <vt:lpstr>Segoe UI Light</vt:lpstr>
      <vt:lpstr>Segoe UI Semibold</vt:lpstr>
      <vt:lpstr>Wingdings</vt:lpstr>
      <vt:lpstr>Microsoft Power Platform Template</vt:lpstr>
      <vt:lpstr>think-cell Slide</vt:lpstr>
      <vt:lpstr>PowerPoint Presentation</vt:lpstr>
      <vt:lpstr>Learning Objectives</vt:lpstr>
      <vt:lpstr> Module Agenda </vt:lpstr>
      <vt:lpstr>Lesson 1: Design a Report</vt:lpstr>
      <vt:lpstr>Introduction</vt:lpstr>
      <vt:lpstr>Design a Report Layout</vt:lpstr>
      <vt:lpstr>Choosing Effective Visualizations</vt:lpstr>
      <vt:lpstr>Adding Visualizations to Reports</vt:lpstr>
      <vt:lpstr>Import a Custom Visual</vt:lpstr>
      <vt:lpstr>Format and Configure Visualizations</vt:lpstr>
      <vt:lpstr>Basic Interactions</vt:lpstr>
      <vt:lpstr>Configure Conditional Formatting</vt:lpstr>
      <vt:lpstr>Design Report Navigation</vt:lpstr>
      <vt:lpstr>Design for Accessibility</vt:lpstr>
      <vt:lpstr>Design for Accessibility</vt:lpstr>
      <vt:lpstr>Review Questions</vt:lpstr>
      <vt:lpstr>Lesson Review</vt:lpstr>
      <vt:lpstr>Lab: Design a Report in Power BI Desktop, Part 1</vt:lpstr>
      <vt:lpstr>Lesson 2: Enhance the Report</vt:lpstr>
      <vt:lpstr>Introduction to Report Enhancement</vt:lpstr>
      <vt:lpstr>Apply Slicing, Filtering, and Sorting</vt:lpstr>
      <vt:lpstr>Performance Tuning Reports</vt:lpstr>
      <vt:lpstr>Commenting on Reports</vt:lpstr>
      <vt:lpstr>Advanced Interactions and Drill-Throughs</vt:lpstr>
      <vt:lpstr>Adding Buttons, Bookmarks, and Selections</vt:lpstr>
      <vt:lpstr>Key Performance Indicators</vt:lpstr>
      <vt:lpstr>Publish and Export Reports</vt:lpstr>
      <vt:lpstr>Review Questions (1)</vt:lpstr>
      <vt:lpstr>Lesson Review</vt:lpstr>
      <vt:lpstr>Lab: Design a Report in Power BI Desktop, Part 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 Platform Template</dc:title>
  <dc:creator>Celene Abramson</dc:creator>
  <cp:lastModifiedBy>Munish Arora</cp:lastModifiedBy>
  <cp:revision>442</cp:revision>
  <dcterms:created xsi:type="dcterms:W3CDTF">2020-04-30T00:33:59Z</dcterms:created>
  <dcterms:modified xsi:type="dcterms:W3CDTF">2022-04-19T08:59:48Z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SetDate">
    <vt:lpwstr>2020-04-30T16:58:44.8526099Z</vt:lpwstr>
  </property>
  <property fmtid="{D5CDD505-2E9C-101B-9397-08002B2CF9AE}" pid="5" name="MSIP_Label_f42aa342-8706-4288-bd11-ebb85995028c_Name">
    <vt:lpwstr>General</vt:lpwstr>
  </property>
  <property fmtid="{D5CDD505-2E9C-101B-9397-08002B2CF9AE}" pid="6" name="MSIP_Label_f42aa342-8706-4288-bd11-ebb85995028c_ActionId">
    <vt:lpwstr>a6dbb04b-5cb4-4cb5-bb6f-3d6af857b37d</vt:lpwstr>
  </property>
  <property fmtid="{D5CDD505-2E9C-101B-9397-08002B2CF9AE}" pid="7" name="MSIP_Label_f42aa342-8706-4288-bd11-ebb85995028c_Extended_MSFT_Method">
    <vt:lpwstr>Automatic</vt:lpwstr>
  </property>
  <property fmtid="{D5CDD505-2E9C-101B-9397-08002B2CF9AE}" pid="8" name="Sensitivity">
    <vt:lpwstr>General</vt:lpwstr>
  </property>
  <property fmtid="{D5CDD505-2E9C-101B-9397-08002B2CF9AE}" pid="9" name="ContentTypeId">
    <vt:lpwstr>0x010100D38D393254D930438EAEFA57144E97A1</vt:lpwstr>
  </property>
</Properties>
</file>

<file path=docProps/thumbnail.jpeg>
</file>